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1"/>
  </p:notesMasterIdLst>
  <p:handoutMasterIdLst>
    <p:handoutMasterId r:id="rId22"/>
  </p:handoutMasterIdLst>
  <p:sldIdLst>
    <p:sldId id="531" r:id="rId2"/>
    <p:sldId id="289" r:id="rId3"/>
    <p:sldId id="292" r:id="rId4"/>
    <p:sldId id="533" r:id="rId5"/>
    <p:sldId id="294" r:id="rId6"/>
    <p:sldId id="534" r:id="rId7"/>
    <p:sldId id="535" r:id="rId8"/>
    <p:sldId id="298" r:id="rId9"/>
    <p:sldId id="541" r:id="rId10"/>
    <p:sldId id="537" r:id="rId11"/>
    <p:sldId id="539" r:id="rId12"/>
    <p:sldId id="532" r:id="rId13"/>
    <p:sldId id="302" r:id="rId14"/>
    <p:sldId id="536" r:id="rId15"/>
    <p:sldId id="307" r:id="rId16"/>
    <p:sldId id="301" r:id="rId17"/>
    <p:sldId id="303" r:id="rId18"/>
    <p:sldId id="305" r:id="rId19"/>
    <p:sldId id="306" r:id="rId20"/>
  </p:sldIdLst>
  <p:sldSz cx="12192000" cy="6858000"/>
  <p:notesSz cx="6858000" cy="9144000"/>
  <p:embeddedFontLst>
    <p:embeddedFont>
      <p:font typeface="Aharoni" panose="02010803020104030203" pitchFamily="2" charset="-79"/>
      <p:bold r:id="rId23"/>
    </p:embeddedFont>
    <p:embeddedFont>
      <p:font typeface="Montserrat" panose="00000500000000000000" pitchFamily="2" charset="0"/>
      <p:regular r:id="rId24"/>
      <p:bold r:id="rId25"/>
      <p:italic r:id="rId26"/>
      <p:boldItalic r:id="rId27"/>
    </p:embeddedFont>
    <p:embeddedFont>
      <p:font typeface="Montserrat Medium" panose="00000600000000000000" pitchFamily="2" charset="0"/>
      <p:regular r:id="rId28"/>
      <p:italic r:id="rId29"/>
    </p:embeddedFont>
    <p:embeddedFont>
      <p:font typeface="Open Sans" panose="020B0606030504020204" pitchFamily="34" charset="0"/>
      <p:regular r:id="rId30"/>
      <p:bold r:id="rId31"/>
      <p:italic r:id="rId32"/>
      <p:boldItalic r:id="rId33"/>
    </p:embeddedFont>
    <p:embeddedFont>
      <p:font typeface="Plus Jakarta Sans" panose="020B0604020202020204" charset="0"/>
      <p:regular r:id="rId34"/>
      <p:bold r:id="rId35"/>
      <p:italic r:id="rId36"/>
      <p:boldItalic r:id="rId37"/>
    </p:embeddedFont>
    <p:embeddedFont>
      <p:font typeface="Poppins SemiBold" panose="00000700000000000000" pitchFamily="2" charset="0"/>
      <p:regular r:id="rId38"/>
      <p:bold r:id="rId39"/>
      <p:italic r:id="rId40"/>
      <p:boldItalic r:id="rId41"/>
    </p:embeddedFont>
    <p:embeddedFont>
      <p:font typeface="Verdana" panose="020B0604030504040204" pitchFamily="34" charset="0"/>
      <p:regular r:id="rId42"/>
      <p:bold r:id="rId43"/>
      <p:italic r:id="rId44"/>
      <p:boldItalic r:id="rId45"/>
    </p:embeddedFont>
  </p:embeddedFontLst>
  <p:custDataLst>
    <p:tags r:id="rId4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87" roundtripDataSignature="AMtx7miIyBGqFJiBIVMPSSJVJ08VgmQ4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7AD339-51BE-4A38-A1C7-CCF28897F289}">
  <a:tblStyle styleId="{DE7AD339-51BE-4A38-A1C7-CCF28897F28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A924C56-2605-4F23-9EB3-E9BB6EE8B9F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51EE4F-AFDD-4CAF-9A68-E5F7998E488A}"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E93928-965C-4434-93D3-DF2355B07969}" styleName="Table_3">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F631A4-29D2-40AD-BCCE-37D0C2C57A83}" styleName="Table_4">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26335F9-F63F-485A-8836-33AD16E12051}" styleName="Table_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376B42-5B4D-4A95-80B0-B5B1E67FD56F}" styleName="Table_6">
    <a:wholeTbl>
      <a:tcTxStyle b="off" i="off">
        <a:font>
          <a:latin typeface="Arial"/>
          <a:ea typeface="Arial"/>
          <a:cs typeface="Arial"/>
        </a:font>
        <a:srgbClr val="282828"/>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rgbClr val="FFFFFF"/>
      </a:tcTxStyle>
      <a:tcStyle>
        <a:tcBdr/>
        <a:fill>
          <a:solidFill>
            <a:srgbClr val="FFC639"/>
          </a:solidFill>
        </a:fill>
      </a:tcStyle>
    </a:lastCol>
    <a:firstCol>
      <a:tcTxStyle b="on" i="off">
        <a:font>
          <a:latin typeface="Arial"/>
          <a:ea typeface="Arial"/>
          <a:cs typeface="Arial"/>
        </a:font>
        <a:srgbClr val="FFFFFF"/>
      </a:tcTxStyle>
      <a:tcStyle>
        <a:tcBdr/>
        <a:fill>
          <a:solidFill>
            <a:srgbClr val="FFC639"/>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FFC639"/>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FFC639"/>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1" autoAdjust="0"/>
    <p:restoredTop sz="95033"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notesViewPr>
    <p:cSldViewPr snapToGrid="0">
      <p:cViewPr varScale="1">
        <p:scale>
          <a:sx n="66" d="100"/>
          <a:sy n="66" d="100"/>
        </p:scale>
        <p:origin x="333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notesMaster" Target="notesMasters/notesMaster1.xml"/><Relationship Id="rId34" Type="http://schemas.openxmlformats.org/officeDocument/2006/relationships/font" Target="fonts/font12.fntdata"/><Relationship Id="rId42" Type="http://schemas.openxmlformats.org/officeDocument/2006/relationships/font" Target="fonts/font20.fntdata"/><Relationship Id="rId89" Type="http://schemas.openxmlformats.org/officeDocument/2006/relationships/presProps" Target="presProps.xml"/><Relationship Id="rId7" Type="http://schemas.openxmlformats.org/officeDocument/2006/relationships/slide" Target="slides/slide6.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87"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90"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tags" Target="tags/tag1.xml"/><Relationship Id="rId20" Type="http://schemas.openxmlformats.org/officeDocument/2006/relationships/slide" Target="slides/slide19.xml"/><Relationship Id="rId41" Type="http://schemas.openxmlformats.org/officeDocument/2006/relationships/font" Target="fonts/font19.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55F02E-3C08-AE1E-8586-E8E7CD0990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7E25FAD-57C3-48A0-8DDC-E6630F162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t>07-01-2025</a:t>
            </a:fld>
            <a:endParaRPr lang="en-IN"/>
          </a:p>
        </p:txBody>
      </p:sp>
      <p:sp>
        <p:nvSpPr>
          <p:cNvPr id="4" name="Footer Placeholder 3">
            <a:extLst>
              <a:ext uri="{FF2B5EF4-FFF2-40B4-BE49-F238E27FC236}">
                <a16:creationId xmlns:a16="http://schemas.microsoft.com/office/drawing/2014/main" id="{2965DB5B-4D1B-4F17-4428-BC3F459421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B6874CE-76D5-C303-BA82-2A7E796E0B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t>‹#›</a:t>
            </a:fld>
            <a:endParaRPr lang="en-IN"/>
          </a:p>
        </p:txBody>
      </p:sp>
    </p:spTree>
    <p:extLst>
      <p:ext uri="{BB962C8B-B14F-4D97-AF65-F5344CB8AC3E}">
        <p14:creationId xmlns:p14="http://schemas.microsoft.com/office/powerpoint/2010/main" val="13272335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jpg>
</file>

<file path=ppt/media/image5.pn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t>‹#›</a:t>
            </a:fld>
            <a:endParaRPr sz="1200" b="0" i="0" u="none" strike="noStrike" cap="none">
              <a:solidFill>
                <a:schemeClr val="dk1"/>
              </a:solidFill>
              <a:latin typeface="Plus Jakarta Sans"/>
              <a:ea typeface="Plus Jakarta Sans"/>
              <a:cs typeface="Plus Jakarta Sans"/>
              <a:sym typeface="Plus Jakarta Sa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9E058B08-58E6-9F0F-DF87-5DED49A0DB0E}"/>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53096C82-8867-D00C-A568-BCD7CB58DAA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09" name="Google Shape;109;p76:notes">
            <a:extLst>
              <a:ext uri="{FF2B5EF4-FFF2-40B4-BE49-F238E27FC236}">
                <a16:creationId xmlns:a16="http://schemas.microsoft.com/office/drawing/2014/main" id="{BAA3ED4A-F4DD-BC77-8BF5-0B54F9756B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0679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eneral Content">
  <p:cSld name="General Content">
    <p:spTree>
      <p:nvGrpSpPr>
        <p:cNvPr id="1" name="Shape 26"/>
        <p:cNvGrpSpPr/>
        <p:nvPr/>
      </p:nvGrpSpPr>
      <p:grpSpPr>
        <a:xfrm>
          <a:off x="0" y="0"/>
          <a:ext cx="0" cy="0"/>
          <a:chOff x="0" y="0"/>
          <a:chExt cx="0" cy="0"/>
        </a:xfrm>
      </p:grpSpPr>
      <p:sp>
        <p:nvSpPr>
          <p:cNvPr id="27" name="Google Shape;27;g2f68141a545_0_445"/>
          <p:cNvSpPr/>
          <p:nvPr/>
        </p:nvSpPr>
        <p:spPr>
          <a:xfrm>
            <a:off x="0" y="2689"/>
            <a:ext cx="688500" cy="6858000"/>
          </a:xfrm>
          <a:prstGeom prst="rect">
            <a:avLst/>
          </a:prstGeom>
          <a:solidFill>
            <a:srgbClr val="059A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g2f68141a545_0_445"/>
          <p:cNvSpPr txBox="1">
            <a:spLocks noGrp="1"/>
          </p:cNvSpPr>
          <p:nvPr>
            <p:ph type="title"/>
          </p:nvPr>
        </p:nvSpPr>
        <p:spPr>
          <a:xfrm>
            <a:off x="850492" y="245369"/>
            <a:ext cx="7572600" cy="5310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037692"/>
              </a:buClr>
              <a:buSzPts val="2400"/>
              <a:buFont typeface="Poppins SemiBold"/>
              <a:buNone/>
              <a:defRPr sz="2400" b="0" i="0" u="none" strike="noStrike" cap="none">
                <a:solidFill>
                  <a:srgbClr val="03769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29" name="Google Shape;29;g2f68141a545_0_445"/>
          <p:cNvPicPr preferRelativeResize="0"/>
          <p:nvPr/>
        </p:nvPicPr>
        <p:blipFill rotWithShape="1">
          <a:blip r:embed="rId2">
            <a:alphaModFix/>
          </a:blip>
          <a:srcRect/>
          <a:stretch/>
        </p:blipFill>
        <p:spPr>
          <a:xfrm flipH="1">
            <a:off x="850490" y="902171"/>
            <a:ext cx="790813" cy="48294"/>
          </a:xfrm>
          <a:prstGeom prst="rect">
            <a:avLst/>
          </a:prstGeom>
          <a:noFill/>
          <a:ln>
            <a:noFill/>
          </a:ln>
        </p:spPr>
      </p:pic>
      <p:pic>
        <p:nvPicPr>
          <p:cNvPr id="30" name="Google Shape;30;g2f68141a545_0_445"/>
          <p:cNvPicPr preferRelativeResize="0"/>
          <p:nvPr/>
        </p:nvPicPr>
        <p:blipFill rotWithShape="1">
          <a:blip r:embed="rId3">
            <a:alphaModFix/>
          </a:blip>
          <a:srcRect/>
          <a:stretch/>
        </p:blipFill>
        <p:spPr>
          <a:xfrm>
            <a:off x="1010470" y="5707756"/>
            <a:ext cx="805981" cy="904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3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g27884b107a2_2_166"/>
          <p:cNvSpPr txBox="1">
            <a:spLocks noGrp="1"/>
          </p:cNvSpPr>
          <p:nvPr>
            <p:ph type="title"/>
          </p:nvPr>
        </p:nvSpPr>
        <p:spPr>
          <a:xfrm>
            <a:off x="415600" y="593367"/>
            <a:ext cx="11360700" cy="763500"/>
          </a:xfrm>
          <a:prstGeom prst="rect">
            <a:avLst/>
          </a:prstGeom>
          <a:noFill/>
          <a:ln>
            <a:noFill/>
          </a:ln>
        </p:spPr>
        <p:txBody>
          <a:bodyPr spcFirstLastPara="1" wrap="square" lIns="91425" tIns="91425" rIns="91425" bIns="91425" anchor="t" anchorCtr="0">
            <a:normAutofit/>
          </a:bodyPr>
          <a:lstStyle>
            <a:lvl1pPr marR="0" lvl="0" algn="l" rtl="0">
              <a:lnSpc>
                <a:spcPct val="90000"/>
              </a:lnSpc>
              <a:spcBef>
                <a:spcPts val="0"/>
              </a:spcBef>
              <a:spcAft>
                <a:spcPts val="0"/>
              </a:spcAft>
              <a:buClr>
                <a:schemeClr val="dk1"/>
              </a:buClr>
              <a:buSzPts val="28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 name="Google Shape;34;g27884b107a2_2_166"/>
          <p:cNvSpPr txBox="1">
            <a:spLocks noGrp="1"/>
          </p:cNvSpPr>
          <p:nvPr>
            <p:ph type="body" idx="1"/>
          </p:nvPr>
        </p:nvSpPr>
        <p:spPr>
          <a:xfrm>
            <a:off x="415600" y="1536633"/>
            <a:ext cx="113607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20000"/>
              </a:lnSpc>
              <a:spcBef>
                <a:spcPts val="0"/>
              </a:spcBef>
              <a:spcAft>
                <a:spcPts val="0"/>
              </a:spcAft>
              <a:buClr>
                <a:schemeClr val="dk1"/>
              </a:buClr>
              <a:buSzPts val="1800"/>
              <a:buFont typeface="Arial"/>
              <a:buChar char="●"/>
              <a:defRPr sz="1400" b="0" i="0" u="none" strike="noStrike" cap="none">
                <a:solidFill>
                  <a:srgbClr val="000000"/>
                </a:solidFill>
                <a:latin typeface="Aharoni"/>
                <a:ea typeface="Aharoni"/>
                <a:cs typeface="Aharoni"/>
                <a:sym typeface="Aharoni"/>
              </a:defRPr>
            </a:lvl1pPr>
            <a:lvl2pPr marL="914400" marR="0" lvl="1"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 name="Google Shape;35;g27884b107a2_2_166"/>
          <p:cNvSpPr txBox="1">
            <a:spLocks noGrp="1"/>
          </p:cNvSpPr>
          <p:nvPr>
            <p:ph type="sldNum" idx="12"/>
          </p:nvPr>
        </p:nvSpPr>
        <p:spPr>
          <a:xfrm>
            <a:off x="11296611" y="6217623"/>
            <a:ext cx="731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1pPr>
            <a:lvl2pPr marL="0" marR="0" lvl="1"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2pPr>
            <a:lvl3pPr marL="0" marR="0" lvl="2"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3pPr>
            <a:lvl4pPr marL="0" marR="0" lvl="3"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4pPr>
            <a:lvl5pPr marL="0" marR="0" lvl="4"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5pPr>
            <a:lvl6pPr marL="0" marR="0" lvl="5"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6pPr>
            <a:lvl7pPr marL="0" marR="0" lvl="6"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7pPr>
            <a:lvl8pPr marL="0" marR="0" lvl="7"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8pPr>
            <a:lvl9pPr marL="0" marR="0" lvl="8"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6"/>
        <p:cNvGrpSpPr/>
        <p:nvPr/>
      </p:nvGrpSpPr>
      <p:grpSpPr>
        <a:xfrm>
          <a:off x="0" y="0"/>
          <a:ext cx="0" cy="0"/>
          <a:chOff x="0" y="0"/>
          <a:chExt cx="0" cy="0"/>
        </a:xfrm>
      </p:grpSpPr>
      <p:sp>
        <p:nvSpPr>
          <p:cNvPr id="37" name="Google Shape;37;g27884b107a2_0_178"/>
          <p:cNvSpPr>
            <a:spLocks noGrp="1"/>
          </p:cNvSpPr>
          <p:nvPr>
            <p:ph type="pic" idx="2"/>
          </p:nvPr>
        </p:nvSpPr>
        <p:spPr>
          <a:xfrm>
            <a:off x="1055687" y="1268413"/>
            <a:ext cx="4319700" cy="50403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38"/>
        <p:cNvGrpSpPr/>
        <p:nvPr/>
      </p:nvGrpSpPr>
      <p:grpSpPr>
        <a:xfrm>
          <a:off x="0" y="0"/>
          <a:ext cx="0" cy="0"/>
          <a:chOff x="0" y="0"/>
          <a:chExt cx="0" cy="0"/>
        </a:xfrm>
      </p:grpSpPr>
      <p:sp>
        <p:nvSpPr>
          <p:cNvPr id="39" name="Google Shape;39;p85"/>
          <p:cNvSpPr/>
          <p:nvPr/>
        </p:nvSpPr>
        <p:spPr>
          <a:xfrm>
            <a:off x="6096000" y="3753134"/>
            <a:ext cx="6096000" cy="2555591"/>
          </a:xfrm>
          <a:prstGeom prst="rect">
            <a:avLst/>
          </a:prstGeom>
          <a:gradFill>
            <a:gsLst>
              <a:gs pos="0">
                <a:schemeClr val="accent2"/>
              </a:gs>
              <a:gs pos="96000">
                <a:srgbClr val="EA641A"/>
              </a:gs>
              <a:gs pos="100000">
                <a:srgbClr val="EA641A"/>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lus Jakarta Sans"/>
              <a:ea typeface="Plus Jakarta Sans"/>
              <a:cs typeface="Plus Jakarta Sans"/>
              <a:sym typeface="Plus Jakarta Sans"/>
            </a:endParaRPr>
          </a:p>
        </p:txBody>
      </p:sp>
      <p:sp>
        <p:nvSpPr>
          <p:cNvPr id="40" name="Google Shape;40;p85"/>
          <p:cNvSpPr>
            <a:spLocks noGrp="1"/>
          </p:cNvSpPr>
          <p:nvPr>
            <p:ph type="pic" idx="2"/>
          </p:nvPr>
        </p:nvSpPr>
        <p:spPr>
          <a:xfrm>
            <a:off x="6816725" y="1268413"/>
            <a:ext cx="2381023" cy="2976935"/>
          </a:xfrm>
          <a:prstGeom prst="rect">
            <a:avLst/>
          </a:prstGeom>
          <a:solidFill>
            <a:srgbClr val="F2F2F2"/>
          </a:solidFill>
          <a:ln>
            <a:noFill/>
          </a:ln>
        </p:spPr>
      </p:sp>
      <p:sp>
        <p:nvSpPr>
          <p:cNvPr id="41" name="Google Shape;41;p85"/>
          <p:cNvSpPr>
            <a:spLocks noGrp="1"/>
          </p:cNvSpPr>
          <p:nvPr>
            <p:ph type="pic" idx="3"/>
          </p:nvPr>
        </p:nvSpPr>
        <p:spPr>
          <a:xfrm>
            <a:off x="9476015" y="1268413"/>
            <a:ext cx="2381023" cy="2976935"/>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g27884b107a2_0_11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chemeClr val="dk1"/>
              </a:buClr>
              <a:buSzPts val="6000"/>
              <a:buFont typeface="Calibri"/>
              <a:buChar char="●"/>
              <a:defRPr sz="60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g27884b107a2_0_11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rgbClr val="000000"/>
                </a:solidFill>
                <a:latin typeface="Aharoni"/>
                <a:ea typeface="Aharoni"/>
                <a:cs typeface="Aharoni"/>
                <a:sym typeface="Aharon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45" name="Google Shape;45;g27884b107a2_0_11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g27884b107a2_0_1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g27884b107a2_0_11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933733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a:buNone/>
            </a:pPr>
            <a:r>
              <a:rPr lang="en-US" sz="1800" b="0" i="0" u="none" strike="noStrike" cap="none">
                <a:solidFill>
                  <a:srgbClr val="7F7F7F"/>
                </a:solidFill>
                <a:latin typeface="Open Sans"/>
                <a:ea typeface="Open Sans"/>
                <a:cs typeface="Open Sans"/>
                <a:sym typeface="Open Sans"/>
              </a:rPr>
              <a:t>Dept EECE, GST Bengaluru</a:t>
            </a:r>
            <a:endParaRPr sz="1800" b="0" i="0" u="none" strike="noStrike" cap="none">
              <a:solidFill>
                <a:srgbClr val="7F7F7F"/>
              </a:solidFill>
              <a:latin typeface="Open Sans"/>
              <a:ea typeface="Open Sans"/>
              <a:cs typeface="Open Sans"/>
              <a:sym typeface="Open Sans"/>
            </a:endParaRPr>
          </a:p>
        </p:txBody>
      </p:sp>
      <p:pic>
        <p:nvPicPr>
          <p:cNvPr id="11" name="Google Shape;11;p64"/>
          <p:cNvPicPr preferRelativeResize="0"/>
          <p:nvPr userDrawn="1"/>
        </p:nvPicPr>
        <p:blipFill rotWithShape="1">
          <a:blip r:embed="rId11">
            <a:alphaModFix/>
          </a:blip>
          <a:src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orient="horz" pos="799">
          <p15:clr>
            <a:srgbClr val="A4A3A4"/>
          </p15:clr>
        </p15:guide>
        <p15:guide id="4" orient="horz" pos="346">
          <p15:clr>
            <a:srgbClr val="A4A3A4"/>
          </p15:clr>
        </p15:guide>
        <p15:guide id="5" orient="horz" pos="1253">
          <p15:clr>
            <a:srgbClr val="A4A3A4"/>
          </p15:clr>
        </p15:guide>
        <p15:guide id="6" orient="horz" pos="1706">
          <p15:clr>
            <a:srgbClr val="A4A3A4"/>
          </p15:clr>
        </p15:guide>
        <p15:guide id="7" orient="horz" pos="2614">
          <p15:clr>
            <a:srgbClr val="A4A3A4"/>
          </p15:clr>
        </p15:guide>
        <p15:guide id="8" orient="horz" pos="3067">
          <p15:clr>
            <a:srgbClr val="A4A3A4"/>
          </p15:clr>
        </p15:guide>
        <p15:guide id="9" orient="horz" pos="3521">
          <p15:clr>
            <a:srgbClr val="A4A3A4"/>
          </p15:clr>
        </p15:guide>
        <p15:guide id="10" orient="horz" pos="3974">
          <p15:clr>
            <a:srgbClr val="A4A3A4"/>
          </p15:clr>
        </p15:guide>
        <p15:guide id="11" pos="4294">
          <p15:clr>
            <a:srgbClr val="A4A3A4"/>
          </p15:clr>
        </p15:guide>
        <p15:guide id="12" pos="4747">
          <p15:clr>
            <a:srgbClr val="A4A3A4"/>
          </p15:clr>
        </p15:guide>
        <p15:guide id="13" pos="211">
          <p15:clr>
            <a:srgbClr val="A4A3A4"/>
          </p15:clr>
        </p15:guide>
        <p15:guide id="14" pos="665">
          <p15:clr>
            <a:srgbClr val="A4A3A4"/>
          </p15:clr>
        </p15:guide>
        <p15:guide id="15" pos="1118">
          <p15:clr>
            <a:srgbClr val="A4A3A4"/>
          </p15:clr>
        </p15:guide>
        <p15:guide id="16" pos="1572">
          <p15:clr>
            <a:srgbClr val="A4A3A4"/>
          </p15:clr>
        </p15:guide>
        <p15:guide id="17" pos="2026">
          <p15:clr>
            <a:srgbClr val="A4A3A4"/>
          </p15:clr>
        </p15:guide>
        <p15:guide id="18" pos="2479">
          <p15:clr>
            <a:srgbClr val="A4A3A4"/>
          </p15:clr>
        </p15:guide>
        <p15:guide id="19" pos="2933">
          <p15:clr>
            <a:srgbClr val="A4A3A4"/>
          </p15:clr>
        </p15:guide>
        <p15:guide id="20" pos="3386">
          <p15:clr>
            <a:srgbClr val="A4A3A4"/>
          </p15:clr>
        </p15:guide>
        <p15:guide id="21" pos="5201">
          <p15:clr>
            <a:srgbClr val="A4A3A4"/>
          </p15:clr>
        </p15:guide>
        <p15:guide id="22" pos="5654">
          <p15:clr>
            <a:srgbClr val="A4A3A4"/>
          </p15:clr>
        </p15:guide>
        <p15:guide id="23" pos="6108">
          <p15:clr>
            <a:srgbClr val="A4A3A4"/>
          </p15:clr>
        </p15:guide>
        <p15:guide id="24" pos="6562">
          <p15:clr>
            <a:srgbClr val="A4A3A4"/>
          </p15:clr>
        </p15:guide>
        <p15:guide id="25" pos="7015">
          <p15:clr>
            <a:srgbClr val="A4A3A4"/>
          </p15:clr>
        </p15:guide>
        <p15:guide id="26" pos="7469">
          <p15:clr>
            <a:srgbClr val="A4A3A4"/>
          </p15:clr>
        </p15:guide>
        <p15:guide id="27" pos="347">
          <p15:clr>
            <a:srgbClr val="F26B43"/>
          </p15:clr>
        </p15:guide>
        <p15:guide id="28" pos="733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hyperlink" Target="https://www.officetimeline.com/gantt-chart/how-to-make/excel" TargetMode="External"/><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hyperlink" Target="https://www.teamgantt.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016/j.dib.2024.110763" TargetMode="External"/><Relationship Id="rId2" Type="http://schemas.openxmlformats.org/officeDocument/2006/relationships/hyperlink" Target="https://doi.org/10.1016/j.sasc.2024.200088" TargetMode="Externa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github.com/spMohanty/PlantVillage-Dataset" TargetMode="External"/><Relationship Id="rId3" Type="http://schemas.openxmlformats.org/officeDocument/2006/relationships/hyperlink" Target="https://www.plantvillage.org/" TargetMode="External"/><Relationship Id="rId7" Type="http://schemas.openxmlformats.org/officeDocument/2006/relationships/hyperlink" Target="https://github.com/Xilinx/PYNQ-ML" TargetMode="External"/><Relationship Id="rId2" Type="http://schemas.openxmlformats.org/officeDocument/2006/relationships/hyperlink" Target="https://www.plantix.net/" TargetMode="External"/><Relationship Id="rId1" Type="http://schemas.openxmlformats.org/officeDocument/2006/relationships/slideLayout" Target="../slideLayouts/slideLayout2.xml"/><Relationship Id="rId6" Type="http://schemas.openxmlformats.org/officeDocument/2006/relationships/hyperlink" Target="https://pytorch.org/" TargetMode="External"/><Relationship Id="rId5" Type="http://schemas.openxmlformats.org/officeDocument/2006/relationships/hyperlink" Target="https://www.tensorflow.org/" TargetMode="External"/><Relationship Id="rId4" Type="http://schemas.openxmlformats.org/officeDocument/2006/relationships/hyperlink" Target="https://opencv.org/" TargetMode="External"/><Relationship Id="rId9" Type="http://schemas.openxmlformats.org/officeDocument/2006/relationships/hyperlink" Target="https://github.com/Xilinx/Embedded-Design-Tutorial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2AE9A7-FBD8-C9FF-7958-4AF112522506}"/>
              </a:ext>
            </a:extLst>
          </p:cNvPr>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mtClean="0"/>
              <a:t>1</a:t>
            </a:fld>
            <a:endParaRPr lang="en-US"/>
          </a:p>
        </p:txBody>
      </p:sp>
      <p:pic>
        <p:nvPicPr>
          <p:cNvPr id="5" name="Google Shape;87;p1">
            <a:extLst>
              <a:ext uri="{FF2B5EF4-FFF2-40B4-BE49-F238E27FC236}">
                <a16:creationId xmlns:a16="http://schemas.microsoft.com/office/drawing/2014/main" id="{AD01CF2C-8332-E700-171E-F6425D2B2D23}"/>
              </a:ext>
            </a:extLst>
          </p:cNvPr>
          <p:cNvPicPr preferRelativeResize="0"/>
          <p:nvPr/>
        </p:nvPicPr>
        <p:blipFill rotWithShape="1">
          <a:blip r:embed="rId2">
            <a:alphaModFix amt="20000"/>
          </a:blip>
          <a:srcRect l="1514" r="2310" b="19493"/>
          <a:stretch/>
        </p:blipFill>
        <p:spPr>
          <a:xfrm>
            <a:off x="-1235" y="7409"/>
            <a:ext cx="12193235" cy="6734914"/>
          </a:xfrm>
          <a:prstGeom prst="rect">
            <a:avLst/>
          </a:prstGeom>
          <a:noFill/>
          <a:ln>
            <a:noFill/>
          </a:ln>
        </p:spPr>
      </p:pic>
      <p:sp>
        <p:nvSpPr>
          <p:cNvPr id="6" name="Google Shape;88;p1">
            <a:extLst>
              <a:ext uri="{FF2B5EF4-FFF2-40B4-BE49-F238E27FC236}">
                <a16:creationId xmlns:a16="http://schemas.microsoft.com/office/drawing/2014/main" id="{74F321D0-F3BA-5572-DBB4-C5E77739C8E5}"/>
              </a:ext>
            </a:extLst>
          </p:cNvPr>
          <p:cNvSpPr txBox="1"/>
          <p:nvPr/>
        </p:nvSpPr>
        <p:spPr>
          <a:xfrm>
            <a:off x="2904067" y="3157752"/>
            <a:ext cx="638386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GITAM (Deemed-to-be) University</a:t>
            </a:r>
            <a:endParaRPr lang="en-US" sz="2800" dirty="0"/>
          </a:p>
        </p:txBody>
      </p:sp>
      <p:sp>
        <p:nvSpPr>
          <p:cNvPr id="11" name="Google Shape;93;p1">
            <a:extLst>
              <a:ext uri="{FF2B5EF4-FFF2-40B4-BE49-F238E27FC236}">
                <a16:creationId xmlns:a16="http://schemas.microsoft.com/office/drawing/2014/main" id="{5F318AA7-C96A-3AAD-7C94-E53133C5AD6C}"/>
              </a:ext>
            </a:extLst>
          </p:cNvPr>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7F7F7F"/>
                </a:solidFill>
                <a:latin typeface="Montserrat Medium"/>
                <a:ea typeface="Montserrat Medium"/>
                <a:cs typeface="Montserrat Medium"/>
                <a:sym typeface="Montserrat Medium"/>
              </a:rPr>
              <a:t>www.gitam.edu</a:t>
            </a:r>
            <a:endParaRPr sz="1200" b="0" i="0" u="none" strike="noStrike" cap="none" dirty="0">
              <a:solidFill>
                <a:srgbClr val="7F7F7F"/>
              </a:solidFill>
              <a:latin typeface="Montserrat Medium"/>
              <a:ea typeface="Montserrat Medium"/>
              <a:cs typeface="Montserrat Medium"/>
              <a:sym typeface="Montserrat Medium"/>
            </a:endParaRPr>
          </a:p>
        </p:txBody>
      </p:sp>
      <p:grpSp>
        <p:nvGrpSpPr>
          <p:cNvPr id="12" name="Google Shape;94;p1">
            <a:extLst>
              <a:ext uri="{FF2B5EF4-FFF2-40B4-BE49-F238E27FC236}">
                <a16:creationId xmlns:a16="http://schemas.microsoft.com/office/drawing/2014/main" id="{27E17DC4-EBA4-36D1-CC55-FFAF1FD93FF1}"/>
              </a:ext>
            </a:extLst>
          </p:cNvPr>
          <p:cNvGrpSpPr/>
          <p:nvPr/>
        </p:nvGrpSpPr>
        <p:grpSpPr>
          <a:xfrm rot="2700000">
            <a:off x="5984712" y="5183993"/>
            <a:ext cx="231043" cy="225933"/>
            <a:chOff x="11087593" y="13905"/>
            <a:chExt cx="1085533" cy="1061509"/>
          </a:xfrm>
        </p:grpSpPr>
        <p:sp>
          <p:nvSpPr>
            <p:cNvPr id="13" name="Google Shape;95;p1">
              <a:extLst>
                <a:ext uri="{FF2B5EF4-FFF2-40B4-BE49-F238E27FC236}">
                  <a16:creationId xmlns:a16="http://schemas.microsoft.com/office/drawing/2014/main" id="{AE7092A2-B102-1273-6C25-E1736799EF72}"/>
                </a:ext>
              </a:extLst>
            </p:cNvPr>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4" name="Google Shape;96;p1">
              <a:extLst>
                <a:ext uri="{FF2B5EF4-FFF2-40B4-BE49-F238E27FC236}">
                  <a16:creationId xmlns:a16="http://schemas.microsoft.com/office/drawing/2014/main" id="{CD50D2DC-2455-5951-3C5D-BB02F217709E}"/>
                </a:ext>
              </a:extLst>
            </p:cNvPr>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sp>
        <p:nvSpPr>
          <p:cNvPr id="16" name="Google Shape;104;p1">
            <a:extLst>
              <a:ext uri="{FF2B5EF4-FFF2-40B4-BE49-F238E27FC236}">
                <a16:creationId xmlns:a16="http://schemas.microsoft.com/office/drawing/2014/main" id="{C323D64D-BE3D-E115-33E9-192C329B4C2B}"/>
              </a:ext>
            </a:extLst>
          </p:cNvPr>
          <p:cNvSpPr/>
          <p:nvPr/>
        </p:nvSpPr>
        <p:spPr>
          <a:xfrm>
            <a:off x="2904067" y="4430594"/>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Montserrat Medium"/>
                <a:ea typeface="Montserrat Medium"/>
                <a:cs typeface="Montserrat Medium"/>
                <a:sym typeface="Montserrat Medium"/>
              </a:rPr>
              <a:t>Department of Electrical Electronics and Communication Engineering</a:t>
            </a:r>
            <a:endParaRPr sz="1800" b="1" i="0" u="none" strike="noStrike" cap="none" dirty="0">
              <a:solidFill>
                <a:schemeClr val="dk1"/>
              </a:solidFill>
              <a:latin typeface="Arial"/>
              <a:ea typeface="Arial"/>
              <a:cs typeface="Arial"/>
              <a:sym typeface="Arial"/>
            </a:endParaRPr>
          </a:p>
        </p:txBody>
      </p:sp>
      <p:sp>
        <p:nvSpPr>
          <p:cNvPr id="17" name="Google Shape;105;p1">
            <a:extLst>
              <a:ext uri="{FF2B5EF4-FFF2-40B4-BE49-F238E27FC236}">
                <a16:creationId xmlns:a16="http://schemas.microsoft.com/office/drawing/2014/main" id="{C9CF77E4-28A7-270F-8F1A-AFD4E8DCECCF}"/>
              </a:ext>
            </a:extLst>
          </p:cNvPr>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p:txBody>
      </p:sp>
      <p:sp>
        <p:nvSpPr>
          <p:cNvPr id="19" name="Google Shape;111;p1">
            <a:extLst>
              <a:ext uri="{FF2B5EF4-FFF2-40B4-BE49-F238E27FC236}">
                <a16:creationId xmlns:a16="http://schemas.microsoft.com/office/drawing/2014/main" id="{037B6323-B919-404C-9A53-E2D1EEBBC29E}"/>
              </a:ext>
            </a:extLst>
          </p:cNvPr>
          <p:cNvSpPr/>
          <p:nvPr/>
        </p:nvSpPr>
        <p:spPr>
          <a:xfrm>
            <a:off x="161552" y="5028088"/>
            <a:ext cx="3959121" cy="1338788"/>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Team: </a:t>
            </a:r>
          </a:p>
          <a:p>
            <a:pPr marL="285750" marR="0" lvl="0" indent="-285750" rtl="0">
              <a:lnSpc>
                <a:spcPct val="100000"/>
              </a:lnSpc>
              <a:spcBef>
                <a:spcPct val="0"/>
              </a:spcBef>
              <a:spcAft>
                <a:spcPct val="0"/>
              </a:spcAft>
              <a:buClr>
                <a:srgbClr val="000000"/>
              </a:buClr>
              <a:buSzPts val="1400"/>
              <a:buFont typeface="Arial" pitchFamily="34" charset="0"/>
              <a:buChar char="•"/>
            </a:pPr>
            <a:r>
              <a:rPr lang="en-IN" b="1" dirty="0">
                <a:solidFill>
                  <a:schemeClr val="dk1"/>
                </a:solidFill>
                <a:latin typeface="Times New Roman" panose="02020603050405020304" pitchFamily="18" charset="0"/>
                <a:cs typeface="Times New Roman" panose="02020603050405020304" pitchFamily="18" charset="0"/>
                <a:sym typeface="Montserrat Medium"/>
              </a:rPr>
              <a:t>BU21EECE0100100 (</a:t>
            </a:r>
            <a:r>
              <a:rPr lang="en-IN" b="1" dirty="0" err="1">
                <a:solidFill>
                  <a:schemeClr val="dk1"/>
                </a:solidFill>
                <a:latin typeface="Times New Roman" panose="02020603050405020304" pitchFamily="18" charset="0"/>
                <a:cs typeface="Times New Roman" panose="02020603050405020304" pitchFamily="18" charset="0"/>
                <a:sym typeface="Montserrat Medium"/>
              </a:rPr>
              <a:t>S.Sameera</a:t>
            </a:r>
            <a:r>
              <a:rPr lang="en-IN" b="1" dirty="0">
                <a:solidFill>
                  <a:schemeClr val="dk1"/>
                </a:solidFill>
                <a:latin typeface="Times New Roman" panose="02020603050405020304" pitchFamily="18" charset="0"/>
                <a:cs typeface="Times New Roman" panose="02020603050405020304" pitchFamily="18" charset="0"/>
                <a:sym typeface="Montserrat Medium"/>
              </a:rPr>
              <a:t> Tasneem)</a:t>
            </a:r>
          </a:p>
          <a:p>
            <a:pPr marL="285750" marR="0" lvl="0" indent="-285750" rtl="0">
              <a:lnSpc>
                <a:spcPct val="100000"/>
              </a:lnSpc>
              <a:spcBef>
                <a:spcPct val="0"/>
              </a:spcBef>
              <a:spcAft>
                <a:spcPct val="0"/>
              </a:spcAft>
              <a:buClr>
                <a:srgbClr val="000000"/>
              </a:buClr>
              <a:buSzPts val="1400"/>
              <a:buFont typeface="Arial" pitchFamily="34" charset="0"/>
              <a:buChar char="•"/>
            </a:pPr>
            <a:r>
              <a:rPr lang="en-IN" b="1" dirty="0">
                <a:solidFill>
                  <a:schemeClr val="dk1"/>
                </a:solidFill>
                <a:latin typeface="Times New Roman" panose="02020603050405020304" pitchFamily="18" charset="0"/>
                <a:cs typeface="Times New Roman" panose="02020603050405020304" pitchFamily="18" charset="0"/>
                <a:sym typeface="Montserrat Medium"/>
              </a:rPr>
              <a:t>BU21EECE0100103 (</a:t>
            </a:r>
            <a:r>
              <a:rPr lang="en-IN" b="1" dirty="0" err="1">
                <a:solidFill>
                  <a:schemeClr val="dk1"/>
                </a:solidFill>
                <a:latin typeface="Times New Roman" panose="02020603050405020304" pitchFamily="18" charset="0"/>
                <a:cs typeface="Times New Roman" panose="02020603050405020304" pitchFamily="18" charset="0"/>
                <a:sym typeface="Montserrat Medium"/>
              </a:rPr>
              <a:t>S.Sai</a:t>
            </a:r>
            <a:r>
              <a:rPr lang="en-IN" b="1" dirty="0">
                <a:solidFill>
                  <a:schemeClr val="dk1"/>
                </a:solidFill>
                <a:latin typeface="Times New Roman" panose="02020603050405020304" pitchFamily="18" charset="0"/>
                <a:cs typeface="Times New Roman" panose="02020603050405020304" pitchFamily="18" charset="0"/>
                <a:sym typeface="Montserrat Medium"/>
              </a:rPr>
              <a:t> Lohitha)</a:t>
            </a:r>
          </a:p>
          <a:p>
            <a:pPr marL="285750" marR="0" lvl="0" indent="-285750" rtl="0">
              <a:lnSpc>
                <a:spcPct val="100000"/>
              </a:lnSpc>
              <a:spcBef>
                <a:spcPct val="0"/>
              </a:spcBef>
              <a:spcAft>
                <a:spcPct val="0"/>
              </a:spcAft>
              <a:buClr>
                <a:srgbClr val="000000"/>
              </a:buClr>
              <a:buSzPts val="1400"/>
              <a:buFont typeface="Arial" pitchFamily="34" charset="0"/>
              <a:buChar char="•"/>
            </a:pPr>
            <a:r>
              <a:rPr lang="en-IN" b="1" dirty="0">
                <a:solidFill>
                  <a:schemeClr val="dk1"/>
                </a:solidFill>
                <a:latin typeface="Times New Roman" panose="02020603050405020304" pitchFamily="18" charset="0"/>
                <a:cs typeface="Times New Roman" panose="02020603050405020304" pitchFamily="18" charset="0"/>
                <a:sym typeface="Montserrat Medium"/>
              </a:rPr>
              <a:t>BU21EECE0100360 (</a:t>
            </a:r>
            <a:r>
              <a:rPr lang="en-IN" b="1" dirty="0" err="1">
                <a:solidFill>
                  <a:schemeClr val="dk1"/>
                </a:solidFill>
                <a:latin typeface="Times New Roman" panose="02020603050405020304" pitchFamily="18" charset="0"/>
                <a:cs typeface="Times New Roman" panose="02020603050405020304" pitchFamily="18" charset="0"/>
                <a:sym typeface="Montserrat Medium"/>
              </a:rPr>
              <a:t>R.Indumathi</a:t>
            </a:r>
            <a:r>
              <a:rPr lang="en-IN" b="1" dirty="0">
                <a:solidFill>
                  <a:schemeClr val="dk1"/>
                </a:solidFill>
                <a:latin typeface="Times New Roman" panose="02020603050405020304" pitchFamily="18" charset="0"/>
                <a:cs typeface="Times New Roman" panose="02020603050405020304" pitchFamily="18" charset="0"/>
                <a:sym typeface="Montserrat Medium"/>
              </a:rPr>
              <a:t>)</a:t>
            </a:r>
          </a:p>
          <a:p>
            <a:pPr marL="285750" marR="0" lvl="0" indent="-285750" rtl="0">
              <a:lnSpc>
                <a:spcPct val="100000"/>
              </a:lnSpc>
              <a:spcBef>
                <a:spcPct val="0"/>
              </a:spcBef>
              <a:spcAft>
                <a:spcPct val="0"/>
              </a:spcAft>
              <a:buClr>
                <a:srgbClr val="000000"/>
              </a:buClr>
              <a:buSzPts val="1400"/>
              <a:buFont typeface="Arial" pitchFamily="34" charset="0"/>
              <a:buChar char="•"/>
            </a:pPr>
            <a:endParaRPr lang="en-US" sz="1100" b="1" i="0" u="none" strike="noStrike" cap="none" dirty="0">
              <a:solidFill>
                <a:schemeClr val="dk1"/>
              </a:solidFill>
              <a:latin typeface="Times New Roman" panose="02020603050405020304" pitchFamily="18" charset="0"/>
              <a:cs typeface="Times New Roman" panose="02020603050405020304" pitchFamily="18" charset="0"/>
              <a:sym typeface="Montserrat Medium"/>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endParaRPr sz="1400" b="1" i="0" u="none" strike="noStrike" cap="none" dirty="0">
              <a:solidFill>
                <a:schemeClr val="dk1"/>
              </a:solidFill>
              <a:latin typeface="Arial"/>
              <a:ea typeface="Arial"/>
              <a:cs typeface="Arial"/>
              <a:sym typeface="Arial"/>
            </a:endParaRPr>
          </a:p>
        </p:txBody>
      </p:sp>
      <p:sp>
        <p:nvSpPr>
          <p:cNvPr id="20" name="Google Shape;111;p1">
            <a:extLst>
              <a:ext uri="{FF2B5EF4-FFF2-40B4-BE49-F238E27FC236}">
                <a16:creationId xmlns:a16="http://schemas.microsoft.com/office/drawing/2014/main" id="{663FF154-6303-06EF-099B-905F19C206B2}"/>
              </a:ext>
            </a:extLst>
          </p:cNvPr>
          <p:cNvSpPr/>
          <p:nvPr/>
        </p:nvSpPr>
        <p:spPr>
          <a:xfrm>
            <a:off x="9156700" y="4981922"/>
            <a:ext cx="2926946" cy="1384954"/>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Mentor: </a:t>
            </a:r>
          </a:p>
          <a:p>
            <a:pPr lvl="0">
              <a:buSzPts val="1400"/>
            </a:pPr>
            <a:r>
              <a:rPr lang="en-IN" b="1" dirty="0" err="1">
                <a:latin typeface="Times New Roman" panose="02020603050405020304" pitchFamily="18" charset="0"/>
                <a:cs typeface="Times New Roman" panose="02020603050405020304" pitchFamily="18" charset="0"/>
              </a:rPr>
              <a:t>Dr.</a:t>
            </a:r>
            <a:r>
              <a:rPr lang="en-IN" b="1" dirty="0">
                <a:latin typeface="Times New Roman" panose="02020603050405020304" pitchFamily="18" charset="0"/>
                <a:cs typeface="Times New Roman" panose="02020603050405020304" pitchFamily="18" charset="0"/>
              </a:rPr>
              <a:t> M. Arun Kumar</a:t>
            </a:r>
          </a:p>
          <a:p>
            <a:pPr lvl="0">
              <a:buSzPts val="1400"/>
            </a:pPr>
            <a:r>
              <a:rPr lang="en-IN" b="1" dirty="0">
                <a:latin typeface="Times New Roman" panose="02020603050405020304" pitchFamily="18" charset="0"/>
                <a:cs typeface="Times New Roman" panose="02020603050405020304" pitchFamily="18" charset="0"/>
              </a:rPr>
              <a:t>Associate Professor        </a:t>
            </a:r>
            <a:endParaRPr lang="en-US" sz="1100" b="1" i="0" u="none" strike="noStrike" cap="none" dirty="0">
              <a:solidFill>
                <a:schemeClr val="dk1"/>
              </a:solidFill>
              <a:latin typeface="Times New Roman" panose="02020603050405020304" pitchFamily="18" charset="0"/>
              <a:cs typeface="Times New Roman" panose="02020603050405020304" pitchFamily="18" charset="0"/>
              <a:sym typeface="Montserrat Medium"/>
            </a:endParaRPr>
          </a:p>
          <a:p>
            <a:pPr lvl="0">
              <a:buSzPts val="1400"/>
            </a:pPr>
            <a:r>
              <a:rPr lang="en-US" sz="1400" b="1" i="0" u="none" strike="noStrike" cap="none" dirty="0">
                <a:solidFill>
                  <a:schemeClr val="dk1"/>
                </a:solidFill>
                <a:latin typeface="Montserrat Medium"/>
                <a:ea typeface="Montserrat Medium"/>
                <a:cs typeface="Montserrat Medium"/>
                <a:sym typeface="Montserrat Medium"/>
              </a:rPr>
              <a:t>Project In-charge: </a:t>
            </a:r>
          </a:p>
          <a:p>
            <a:pPr lvl="0">
              <a:buSzPts val="1400"/>
            </a:pPr>
            <a:r>
              <a:rPr lang="en-IN" b="1" dirty="0" err="1">
                <a:latin typeface="Times New Roman" panose="02020603050405020304" pitchFamily="18" charset="0"/>
                <a:cs typeface="Times New Roman" panose="02020603050405020304" pitchFamily="18" charset="0"/>
              </a:rPr>
              <a:t>Dr.</a:t>
            </a:r>
            <a:r>
              <a:rPr lang="en-IN" b="1" dirty="0">
                <a:latin typeface="Times New Roman" panose="02020603050405020304" pitchFamily="18" charset="0"/>
                <a:cs typeface="Times New Roman" panose="02020603050405020304" pitchFamily="18" charset="0"/>
              </a:rPr>
              <a:t> M. Arun Kumar</a:t>
            </a:r>
          </a:p>
          <a:p>
            <a:pPr marL="0" marR="0" lvl="0" indent="0" rtl="0">
              <a:lnSpc>
                <a:spcPct val="100000"/>
              </a:lnSpc>
              <a:spcBef>
                <a:spcPts val="0"/>
              </a:spcBef>
              <a:spcAft>
                <a:spcPts val="0"/>
              </a:spcAft>
              <a:buClr>
                <a:srgbClr val="000000"/>
              </a:buClr>
              <a:buSzPts val="1400"/>
              <a:buFont typeface="Arial"/>
              <a:buNone/>
            </a:pPr>
            <a:endParaRPr lang="en-US" sz="1400" b="1" i="0" u="none" strike="noStrike" cap="none" dirty="0">
              <a:solidFill>
                <a:schemeClr val="dk1"/>
              </a:solidFill>
              <a:latin typeface="Montserrat Medium"/>
              <a:ea typeface="Montserrat Medium"/>
              <a:cs typeface="Montserrat Medium"/>
              <a:sym typeface="Montserrat Medium"/>
            </a:endParaRPr>
          </a:p>
        </p:txBody>
      </p:sp>
      <p:pic>
        <p:nvPicPr>
          <p:cNvPr id="21" name="Google Shape;67;p1">
            <a:extLst>
              <a:ext uri="{FF2B5EF4-FFF2-40B4-BE49-F238E27FC236}">
                <a16:creationId xmlns:a16="http://schemas.microsoft.com/office/drawing/2014/main" id="{14559E83-6276-698C-A2DC-9D1D6C0E44CD}"/>
              </a:ext>
            </a:extLst>
          </p:cNvPr>
          <p:cNvPicPr preferRelativeResize="0"/>
          <p:nvPr/>
        </p:nvPicPr>
        <p:blipFill rotWithShape="1">
          <a:blip r:embed="rId3">
            <a:alphaModFix/>
          </a:blip>
          <a:srcRect/>
          <a:stretch/>
        </p:blipFill>
        <p:spPr>
          <a:xfrm>
            <a:off x="4601352" y="1778687"/>
            <a:ext cx="2674631" cy="1245671"/>
          </a:xfrm>
          <a:prstGeom prst="rect">
            <a:avLst/>
          </a:prstGeom>
          <a:noFill/>
          <a:ln>
            <a:noFill/>
          </a:ln>
        </p:spPr>
      </p:pic>
      <p:sp>
        <p:nvSpPr>
          <p:cNvPr id="22" name="Google Shape;88;p1">
            <a:extLst>
              <a:ext uri="{FF2B5EF4-FFF2-40B4-BE49-F238E27FC236}">
                <a16:creationId xmlns:a16="http://schemas.microsoft.com/office/drawing/2014/main" id="{8CF9D16E-FF17-2A50-8767-3A06BCEC2AD9}"/>
              </a:ext>
            </a:extLst>
          </p:cNvPr>
          <p:cNvSpPr txBox="1"/>
          <p:nvPr/>
        </p:nvSpPr>
        <p:spPr>
          <a:xfrm>
            <a:off x="1866081" y="344844"/>
            <a:ext cx="8485238" cy="1077178"/>
          </a:xfrm>
          <a:prstGeom prst="rect">
            <a:avLst/>
          </a:prstGeom>
          <a:noFill/>
          <a:ln>
            <a:noFill/>
          </a:ln>
        </p:spPr>
        <p:txBody>
          <a:bodyPr spcFirstLastPara="1" wrap="square" lIns="91425" tIns="45700" rIns="91425" bIns="45700" anchor="t" anchorCtr="0">
            <a:spAutoFit/>
          </a:bodyPr>
          <a:lstStyle/>
          <a:p>
            <a:pPr algn="ctr"/>
            <a:r>
              <a:rPr lang="en-US" sz="1800" dirty="0">
                <a:effectLst/>
                <a:latin typeface="Times New Roman" panose="02020603050405020304" pitchFamily="18" charset="0"/>
                <a:ea typeface="Times New Roman" panose="02020603050405020304" pitchFamily="18" charset="0"/>
              </a:rPr>
              <a:t>ZYNQ-Disease Detect: Precision Agriculture Solutions and Comparative Studies with AI Technologies</a:t>
            </a:r>
            <a:endParaRPr lang="en-IN" sz="1800" dirty="0">
              <a:effectLst/>
              <a:latin typeface="Calibri" panose="020F0502020204030204" pitchFamily="34" charset="0"/>
              <a:ea typeface="Calibri" panose="020F0502020204030204" pitchFamily="34" charset="0"/>
            </a:endParaRPr>
          </a:p>
          <a:p>
            <a:pPr marL="0" marR="0" lvl="0" indent="0" algn="ctr" rtl="0">
              <a:spcBef>
                <a:spcPts val="0"/>
              </a:spcBef>
              <a:spcAft>
                <a:spcPts val="0"/>
              </a:spcAft>
              <a:buNone/>
            </a:pPr>
            <a:endParaRPr lang="en-US" sz="2800" dirty="0"/>
          </a:p>
        </p:txBody>
      </p:sp>
      <p:sp>
        <p:nvSpPr>
          <p:cNvPr id="23" name="Google Shape;88;p1">
            <a:extLst>
              <a:ext uri="{FF2B5EF4-FFF2-40B4-BE49-F238E27FC236}">
                <a16:creationId xmlns:a16="http://schemas.microsoft.com/office/drawing/2014/main" id="{D8F66EB9-9CBE-8ACD-E616-93A5AE55CF5C}"/>
              </a:ext>
            </a:extLst>
          </p:cNvPr>
          <p:cNvSpPr txBox="1"/>
          <p:nvPr/>
        </p:nvSpPr>
        <p:spPr>
          <a:xfrm>
            <a:off x="4106192" y="1072201"/>
            <a:ext cx="4005016"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007069"/>
                </a:solidFill>
                <a:latin typeface="Open Sans"/>
                <a:ea typeface="Open Sans"/>
                <a:cs typeface="Open Sans"/>
                <a:sym typeface="Open Sans"/>
              </a:rPr>
              <a:t>Mid-Review 1/2/3</a:t>
            </a:r>
            <a:endParaRPr lang="en-US" sz="2000" dirty="0"/>
          </a:p>
        </p:txBody>
      </p:sp>
      <p:sp>
        <p:nvSpPr>
          <p:cNvPr id="25" name="Google Shape;120;p76">
            <a:extLst>
              <a:ext uri="{FF2B5EF4-FFF2-40B4-BE49-F238E27FC236}">
                <a16:creationId xmlns:a16="http://schemas.microsoft.com/office/drawing/2014/main" id="{38A183C7-510B-0906-FECD-64BA2B628A0E}"/>
              </a:ext>
            </a:extLst>
          </p:cNvPr>
          <p:cNvSpPr/>
          <p:nvPr/>
        </p:nvSpPr>
        <p:spPr>
          <a:xfrm>
            <a:off x="133754" y="3194604"/>
            <a:ext cx="2432050" cy="468792"/>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AY 2021-25 </a:t>
            </a:r>
            <a:endParaRPr sz="900" b="1" i="0" u="none" strike="noStrike" cap="none" dirty="0">
              <a:solidFill>
                <a:srgbClr val="000000"/>
              </a:solidFill>
              <a:latin typeface="Arial"/>
              <a:ea typeface="Arial"/>
              <a:cs typeface="Arial"/>
              <a:sym typeface="Arial"/>
            </a:endParaRPr>
          </a:p>
        </p:txBody>
      </p:sp>
      <p:sp>
        <p:nvSpPr>
          <p:cNvPr id="26" name="Google Shape;120;p76">
            <a:extLst>
              <a:ext uri="{FF2B5EF4-FFF2-40B4-BE49-F238E27FC236}">
                <a16:creationId xmlns:a16="http://schemas.microsoft.com/office/drawing/2014/main" id="{B3C9655A-2680-CBD4-341A-460C55A63157}"/>
              </a:ext>
            </a:extLst>
          </p:cNvPr>
          <p:cNvSpPr/>
          <p:nvPr/>
        </p:nvSpPr>
        <p:spPr>
          <a:xfrm>
            <a:off x="9156701" y="2965412"/>
            <a:ext cx="2901546" cy="818907"/>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Major Project</a:t>
            </a:r>
          </a:p>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Project ID:</a:t>
            </a:r>
            <a:r>
              <a:rPr lang="en-US" sz="1800" dirty="0">
                <a:solidFill>
                  <a:schemeClr val="lt1"/>
                </a:solidFill>
                <a:latin typeface="Times New Roman" panose="02020603050405020304" pitchFamily="18" charset="0"/>
                <a:ea typeface="Calibri"/>
                <a:cs typeface="Times New Roman" panose="02020603050405020304" pitchFamily="18" charset="0"/>
                <a:sym typeface="Calibri"/>
              </a:rPr>
              <a:t> PROJ3999</a:t>
            </a:r>
            <a:endParaRPr lang="en-US" sz="1800" b="1" i="0" u="none" strike="noStrike" cap="none" dirty="0">
              <a:solidFill>
                <a:schemeClr val="lt1"/>
              </a:solidFill>
              <a:latin typeface="Verdana"/>
              <a:ea typeface="Verdana"/>
              <a:cs typeface="Verdana"/>
              <a:sym typeface="Verdana"/>
            </a:endParaRPr>
          </a:p>
        </p:txBody>
      </p:sp>
    </p:spTree>
    <p:extLst>
      <p:ext uri="{BB962C8B-B14F-4D97-AF65-F5344CB8AC3E}">
        <p14:creationId xmlns:p14="http://schemas.microsoft.com/office/powerpoint/2010/main" val="2901330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D98D4D-833E-D0ED-AFC1-83D1A0D518F1}"/>
              </a:ext>
            </a:extLst>
          </p:cNvPr>
          <p:cNvSpPr txBox="1"/>
          <p:nvPr/>
        </p:nvSpPr>
        <p:spPr>
          <a:xfrm>
            <a:off x="149290" y="214604"/>
            <a:ext cx="11756571" cy="1077218"/>
          </a:xfrm>
          <a:prstGeom prst="rect">
            <a:avLst/>
          </a:prstGeom>
          <a:noFill/>
        </p:spPr>
        <p:txBody>
          <a:bodyPr wrap="square" rtlCol="0">
            <a:spAutoFit/>
          </a:bodyPr>
          <a:lstStyle/>
          <a:p>
            <a:pPr algn="ctr"/>
            <a:r>
              <a:rPr lang="en-US" dirty="0"/>
              <a:t>                                  </a:t>
            </a:r>
            <a:r>
              <a:rPr lang="en-US" sz="3200" b="1" dirty="0"/>
              <a:t>Steps to Design and Implement a Zynq-Based VGA Controller in </a:t>
            </a:r>
            <a:r>
              <a:rPr lang="en-US" sz="3200" b="1" dirty="0" err="1"/>
              <a:t>Vivado</a:t>
            </a:r>
            <a:endParaRPr lang="en-IN" sz="2400" b="1" dirty="0">
              <a:latin typeface="Montserrat" panose="00000500000000000000" pitchFamily="2" charset="0"/>
            </a:endParaRPr>
          </a:p>
        </p:txBody>
      </p:sp>
      <p:sp>
        <p:nvSpPr>
          <p:cNvPr id="3" name="TextBox 2">
            <a:extLst>
              <a:ext uri="{FF2B5EF4-FFF2-40B4-BE49-F238E27FC236}">
                <a16:creationId xmlns:a16="http://schemas.microsoft.com/office/drawing/2014/main" id="{DCB0CAF4-E128-A5E8-BF98-01C04CD1C353}"/>
              </a:ext>
            </a:extLst>
          </p:cNvPr>
          <p:cNvSpPr txBox="1"/>
          <p:nvPr/>
        </p:nvSpPr>
        <p:spPr>
          <a:xfrm>
            <a:off x="371669" y="1394726"/>
            <a:ext cx="7055497" cy="4616648"/>
          </a:xfrm>
          <a:prstGeom prst="rect">
            <a:avLst/>
          </a:prstGeom>
          <a:noFill/>
        </p:spPr>
        <p:txBody>
          <a:bodyPr wrap="square" rtlCol="0">
            <a:spAutoFit/>
          </a:bodyPr>
          <a:lstStyle/>
          <a:p>
            <a:r>
              <a:rPr lang="en-US" dirty="0"/>
              <a:t>The process of creating a block diagram for a Zynq-based VGA Controller starts with visualizing the key components of the system and their interactions.</a:t>
            </a:r>
          </a:p>
          <a:p>
            <a:endParaRPr lang="en-US" dirty="0"/>
          </a:p>
          <a:p>
            <a:pPr marL="342900" indent="-342900" algn="just">
              <a:buFont typeface="+mj-lt"/>
              <a:buAutoNum type="arabicPeriod"/>
            </a:pPr>
            <a:r>
              <a:rPr lang="en-US" dirty="0"/>
              <a:t>Create </a:t>
            </a:r>
            <a:r>
              <a:rPr lang="en-US" dirty="0" err="1"/>
              <a:t>Vivado</a:t>
            </a:r>
            <a:r>
              <a:rPr lang="en-US" dirty="0"/>
              <a:t> Project: Start a new RTL Project and select the FPGA part.</a:t>
            </a:r>
          </a:p>
          <a:p>
            <a:pPr marL="342900" indent="-342900" algn="just">
              <a:buFont typeface="+mj-lt"/>
              <a:buAutoNum type="arabicPeriod"/>
            </a:pPr>
            <a:r>
              <a:rPr lang="en-US" dirty="0"/>
              <a:t>Add Zynq Processing System IP: Use Zynq PS for processing, configure clocks, reset, and peripherals.</a:t>
            </a:r>
          </a:p>
          <a:p>
            <a:pPr marL="342900" indent="-342900" algn="just">
              <a:buFont typeface="+mj-lt"/>
              <a:buAutoNum type="arabicPeriod"/>
            </a:pPr>
            <a:r>
              <a:rPr lang="en-IN" dirty="0"/>
              <a:t>Add VGA Controller IP: Add VGA sync and pixel generator IPs (or custom logic for VGA signals).</a:t>
            </a:r>
            <a:r>
              <a:rPr lang="en-US" dirty="0"/>
              <a:t> </a:t>
            </a:r>
          </a:p>
          <a:p>
            <a:pPr marL="342900" indent="-342900" algn="just">
              <a:buFont typeface="+mj-lt"/>
              <a:buAutoNum type="arabicPeriod"/>
            </a:pPr>
            <a:r>
              <a:rPr lang="en-US" dirty="0"/>
              <a:t>Configure Clock and Reset: Add Clocking Wizard for VGA pixel clock and Reset Generator for initialization.</a:t>
            </a:r>
          </a:p>
          <a:p>
            <a:pPr marL="342900" indent="-342900" algn="just">
              <a:buFont typeface="+mj-lt"/>
              <a:buAutoNum type="arabicPeriod"/>
            </a:pPr>
            <a:r>
              <a:rPr lang="en-US" dirty="0"/>
              <a:t>Create Block Design: Drag and connect Zynq PS, clock, reset, and VGA signals (e.g., </a:t>
            </a:r>
            <a:r>
              <a:rPr lang="en-US" dirty="0" err="1"/>
              <a:t>vid_hsync</a:t>
            </a:r>
            <a:r>
              <a:rPr lang="en-US" dirty="0"/>
              <a:t> ,</a:t>
            </a:r>
            <a:r>
              <a:rPr lang="en-US" dirty="0" err="1"/>
              <a:t>vid_vsync</a:t>
            </a:r>
            <a:r>
              <a:rPr lang="en-US" dirty="0"/>
              <a:t>).</a:t>
            </a:r>
          </a:p>
          <a:p>
            <a:pPr marL="342900" indent="-342900" algn="just">
              <a:buFont typeface="+mj-lt"/>
              <a:buAutoNum type="arabicPeriod"/>
            </a:pPr>
            <a:r>
              <a:rPr lang="en-US" dirty="0"/>
              <a:t>Define Address Map (If Needed): Map peripherals to specific addresses using AXI interface.</a:t>
            </a:r>
          </a:p>
          <a:p>
            <a:pPr marL="342900" indent="-342900" algn="just">
              <a:buFont typeface="+mj-lt"/>
              <a:buAutoNum type="arabicPeriod"/>
            </a:pPr>
            <a:r>
              <a:rPr lang="en-US" dirty="0"/>
              <a:t>Connect I/O Ports: Assign pins for VGA signal(</a:t>
            </a:r>
            <a:r>
              <a:rPr lang="en-IN" dirty="0" err="1"/>
              <a:t>Dout,vid_hsync,vid_vsync</a:t>
            </a:r>
            <a:r>
              <a:rPr lang="en-IN" dirty="0"/>
              <a:t>) </a:t>
            </a:r>
            <a:r>
              <a:rPr lang="en-US" dirty="0"/>
              <a:t>in the I/O Planning view.</a:t>
            </a:r>
          </a:p>
          <a:p>
            <a:pPr marL="342900" indent="-342900" algn="just">
              <a:buFont typeface="+mj-lt"/>
              <a:buAutoNum type="arabicPeriod"/>
            </a:pPr>
            <a:r>
              <a:rPr lang="en-US" dirty="0"/>
              <a:t>Generate Bitstream: Synthesize and generate the bitstream for FPGA.</a:t>
            </a:r>
          </a:p>
          <a:p>
            <a:pPr marL="342900" indent="-342900" algn="just">
              <a:buFont typeface="+mj-lt"/>
              <a:buAutoNum type="arabicPeriod"/>
            </a:pPr>
            <a:r>
              <a:rPr lang="en-US" dirty="0"/>
              <a:t>Simulate (Optional): Simulate design and verify output signals.</a:t>
            </a:r>
          </a:p>
          <a:p>
            <a:pPr marL="342900" indent="-342900" algn="just">
              <a:buFont typeface="+mj-lt"/>
              <a:buAutoNum type="arabicPeriod"/>
            </a:pPr>
            <a:r>
              <a:rPr lang="en-US" dirty="0"/>
              <a:t>Export Design: Export the HDL wrapper and generate the bitstream for hardware implementation.</a:t>
            </a:r>
            <a:endParaRPr lang="en-IN" dirty="0"/>
          </a:p>
          <a:p>
            <a:endParaRPr lang="en-IN" dirty="0"/>
          </a:p>
        </p:txBody>
      </p:sp>
      <p:sp>
        <p:nvSpPr>
          <p:cNvPr id="9" name="Rectangle 5">
            <a:extLst>
              <a:ext uri="{FF2B5EF4-FFF2-40B4-BE49-F238E27FC236}">
                <a16:creationId xmlns:a16="http://schemas.microsoft.com/office/drawing/2014/main" id="{099F2975-FF91-9810-DC32-FF6E33B9D2B7}"/>
              </a:ext>
            </a:extLst>
          </p:cNvPr>
          <p:cNvSpPr>
            <a:spLocks noChangeArrowheads="1"/>
          </p:cNvSpPr>
          <p:nvPr/>
        </p:nvSpPr>
        <p:spPr bwMode="auto">
          <a:xfrm>
            <a:off x="149289" y="1663643"/>
            <a:ext cx="11756571"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p:txBody>
      </p:sp>
      <p:pic>
        <p:nvPicPr>
          <p:cNvPr id="7" name="Picture 6">
            <a:extLst>
              <a:ext uri="{FF2B5EF4-FFF2-40B4-BE49-F238E27FC236}">
                <a16:creationId xmlns:a16="http://schemas.microsoft.com/office/drawing/2014/main" id="{01DF0882-6F76-2008-93FC-23021B086618}"/>
              </a:ext>
            </a:extLst>
          </p:cNvPr>
          <p:cNvPicPr>
            <a:picLocks noChangeAspect="1"/>
          </p:cNvPicPr>
          <p:nvPr/>
        </p:nvPicPr>
        <p:blipFill>
          <a:blip r:embed="rId2"/>
          <a:srcRect l="7497" t="9184" r="1260" b="4615"/>
          <a:stretch/>
        </p:blipFill>
        <p:spPr>
          <a:xfrm>
            <a:off x="7567125" y="1217177"/>
            <a:ext cx="4198775" cy="4188012"/>
          </a:xfrm>
          <a:prstGeom prst="rect">
            <a:avLst/>
          </a:prstGeom>
        </p:spPr>
      </p:pic>
      <p:sp>
        <p:nvSpPr>
          <p:cNvPr id="10" name="TextBox 9">
            <a:extLst>
              <a:ext uri="{FF2B5EF4-FFF2-40B4-BE49-F238E27FC236}">
                <a16:creationId xmlns:a16="http://schemas.microsoft.com/office/drawing/2014/main" id="{3CE7C1B3-3EE7-CD14-5A2F-1D953AA33DE2}"/>
              </a:ext>
            </a:extLst>
          </p:cNvPr>
          <p:cNvSpPr txBox="1"/>
          <p:nvPr/>
        </p:nvSpPr>
        <p:spPr>
          <a:xfrm>
            <a:off x="7872704" y="5520217"/>
            <a:ext cx="6097554" cy="523220"/>
          </a:xfrm>
          <a:prstGeom prst="rect">
            <a:avLst/>
          </a:prstGeom>
          <a:noFill/>
        </p:spPr>
        <p:txBody>
          <a:bodyPr wrap="square">
            <a:spAutoFit/>
          </a:bodyPr>
          <a:lstStyle/>
          <a:p>
            <a:r>
              <a:rPr lang="en-US" dirty="0" err="1"/>
              <a:t>Fig:Block</a:t>
            </a:r>
            <a:r>
              <a:rPr lang="en-US" dirty="0"/>
              <a:t> Diagram of ZYNQ before doing HDL</a:t>
            </a:r>
          </a:p>
          <a:p>
            <a:r>
              <a:rPr lang="en-US" dirty="0"/>
              <a:t>Wrapper</a:t>
            </a:r>
            <a:endParaRPr lang="en-IN" dirty="0"/>
          </a:p>
        </p:txBody>
      </p:sp>
    </p:spTree>
    <p:extLst>
      <p:ext uri="{BB962C8B-B14F-4D97-AF65-F5344CB8AC3E}">
        <p14:creationId xmlns:p14="http://schemas.microsoft.com/office/powerpoint/2010/main" val="1122624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A screenshot of a computer program&#10;&#10;Description automatically generated">
            <a:extLst>
              <a:ext uri="{FF2B5EF4-FFF2-40B4-BE49-F238E27FC236}">
                <a16:creationId xmlns:a16="http://schemas.microsoft.com/office/drawing/2014/main" id="{A51EC412-5FC9-C97E-01E3-0E2BDAB7BC4E}"/>
              </a:ext>
            </a:extLst>
          </p:cNvPr>
          <p:cNvPicPr>
            <a:picLocks noGrp="1" noChangeAspect="1"/>
          </p:cNvPicPr>
          <p:nvPr>
            <p:ph type="pic" idx="2"/>
          </p:nvPr>
        </p:nvPicPr>
        <p:blipFill>
          <a:blip r:embed="rId2"/>
          <a:srcRect l="4613" t="5507" r="32850"/>
          <a:stretch/>
        </p:blipFill>
        <p:spPr>
          <a:xfrm>
            <a:off x="452485" y="593888"/>
            <a:ext cx="3695307" cy="4534293"/>
          </a:xfrm>
          <a:prstGeom prst="rect">
            <a:avLst/>
          </a:prstGeom>
        </p:spPr>
      </p:pic>
      <p:sp>
        <p:nvSpPr>
          <p:cNvPr id="5" name="TextBox 4">
            <a:extLst>
              <a:ext uri="{FF2B5EF4-FFF2-40B4-BE49-F238E27FC236}">
                <a16:creationId xmlns:a16="http://schemas.microsoft.com/office/drawing/2014/main" id="{D2560E62-7321-F453-27B8-6AB8837F7516}"/>
              </a:ext>
            </a:extLst>
          </p:cNvPr>
          <p:cNvSpPr txBox="1"/>
          <p:nvPr/>
        </p:nvSpPr>
        <p:spPr>
          <a:xfrm>
            <a:off x="4640345" y="1713100"/>
            <a:ext cx="6094428" cy="2677656"/>
          </a:xfrm>
          <a:prstGeom prst="rect">
            <a:avLst/>
          </a:prstGeom>
          <a:noFill/>
        </p:spPr>
        <p:txBody>
          <a:bodyPr wrap="square">
            <a:spAutoFit/>
          </a:bodyPr>
          <a:lstStyle/>
          <a:p>
            <a:r>
              <a:rPr lang="en-IN" b="1" dirty="0"/>
              <a:t>Inputs</a:t>
            </a:r>
            <a:r>
              <a:rPr lang="en-IN" dirty="0"/>
              <a:t>:</a:t>
            </a:r>
          </a:p>
          <a:p>
            <a:pPr marL="285750" indent="-285750" algn="just">
              <a:buFont typeface="Wingdings" panose="05000000000000000000" pitchFamily="2" charset="2"/>
              <a:buChar char="§"/>
            </a:pPr>
            <a:r>
              <a:rPr lang="en-IN" dirty="0" err="1"/>
              <a:t>reset_rtl</a:t>
            </a:r>
            <a:r>
              <a:rPr lang="en-IN" dirty="0"/>
              <a:t>: </a:t>
            </a:r>
            <a:r>
              <a:rPr lang="en-US" dirty="0"/>
              <a:t>The reset signal to initialize the system.</a:t>
            </a:r>
            <a:endParaRPr lang="en-IN" dirty="0"/>
          </a:p>
          <a:p>
            <a:pPr marL="285750" indent="-285750" algn="just">
              <a:buFont typeface="Wingdings" panose="05000000000000000000" pitchFamily="2" charset="2"/>
              <a:buChar char="§"/>
            </a:pPr>
            <a:r>
              <a:rPr lang="en-IN" dirty="0" err="1"/>
              <a:t>sys_clock</a:t>
            </a:r>
            <a:r>
              <a:rPr lang="en-IN" dirty="0"/>
              <a:t>: </a:t>
            </a:r>
            <a:r>
              <a:rPr lang="en-US" dirty="0"/>
              <a:t>The system clock that drives the VGA controller.</a:t>
            </a:r>
          </a:p>
          <a:p>
            <a:r>
              <a:rPr lang="en-IN" b="1" dirty="0"/>
              <a:t>Outputs</a:t>
            </a:r>
            <a:r>
              <a:rPr lang="en-IN" dirty="0"/>
              <a:t>:</a:t>
            </a:r>
            <a:endParaRPr lang="en-US" dirty="0"/>
          </a:p>
          <a:p>
            <a:pPr marL="285750" indent="-285750" algn="just">
              <a:buFont typeface="Wingdings" panose="05000000000000000000" pitchFamily="2" charset="2"/>
              <a:buChar char="§"/>
            </a:pPr>
            <a:r>
              <a:rPr lang="en-IN" dirty="0" err="1"/>
              <a:t>Dout</a:t>
            </a:r>
            <a:r>
              <a:rPr lang="en-IN" dirty="0"/>
              <a:t>, Dout_1, Dout_2: </a:t>
            </a:r>
            <a:r>
              <a:rPr lang="en-US" dirty="0"/>
              <a:t>Data outputs (4-bit) that likely represent color or pixel data for the display.</a:t>
            </a:r>
          </a:p>
          <a:p>
            <a:pPr marL="285750" indent="-285750" algn="just">
              <a:buFont typeface="Wingdings" panose="05000000000000000000" pitchFamily="2" charset="2"/>
              <a:buChar char="§"/>
            </a:pPr>
            <a:r>
              <a:rPr lang="en-IN" dirty="0" err="1"/>
              <a:t>vid_hsync</a:t>
            </a:r>
            <a:r>
              <a:rPr lang="en-US" dirty="0"/>
              <a:t>,</a:t>
            </a:r>
            <a:r>
              <a:rPr lang="en-IN" dirty="0"/>
              <a:t> </a:t>
            </a:r>
            <a:r>
              <a:rPr lang="en-IN" dirty="0" err="1"/>
              <a:t>vid_vsync</a:t>
            </a:r>
            <a:r>
              <a:rPr lang="en-US" dirty="0"/>
              <a:t>:Horizontal and vertical synchronization signals for the VGA display.</a:t>
            </a:r>
          </a:p>
          <a:p>
            <a:r>
              <a:rPr lang="en-IN" b="1" dirty="0"/>
              <a:t>Module Instantiation</a:t>
            </a:r>
            <a:r>
              <a:rPr lang="en-IN" dirty="0"/>
              <a:t>:</a:t>
            </a:r>
            <a:endParaRPr lang="en-US" dirty="0"/>
          </a:p>
          <a:p>
            <a:pPr marL="285750" indent="-285750" algn="just">
              <a:buFont typeface="Wingdings" panose="05000000000000000000" pitchFamily="2" charset="2"/>
              <a:buChar char="§"/>
            </a:pPr>
            <a:r>
              <a:rPr lang="en-US" dirty="0"/>
              <a:t>The </a:t>
            </a:r>
            <a:r>
              <a:rPr lang="en-US" b="1" dirty="0"/>
              <a:t>Zynq module</a:t>
            </a:r>
            <a:r>
              <a:rPr lang="en-US" dirty="0"/>
              <a:t> is instantiated within this wrapper, which takes the inputs(</a:t>
            </a:r>
            <a:r>
              <a:rPr lang="en-IN" dirty="0" err="1"/>
              <a:t>reset_rtl</a:t>
            </a:r>
            <a:r>
              <a:rPr lang="en-US" dirty="0"/>
              <a:t>,</a:t>
            </a:r>
            <a:r>
              <a:rPr lang="en-IN" dirty="0"/>
              <a:t> </a:t>
            </a:r>
            <a:r>
              <a:rPr lang="en-IN" dirty="0" err="1"/>
              <a:t>sys_clock</a:t>
            </a:r>
            <a:r>
              <a:rPr lang="en-US" dirty="0"/>
              <a:t>) </a:t>
            </a:r>
            <a:r>
              <a:rPr lang="en-IN" dirty="0"/>
              <a:t>and drives the outputs(</a:t>
            </a:r>
            <a:r>
              <a:rPr lang="en-IN" dirty="0" err="1"/>
              <a:t>Dout</a:t>
            </a:r>
            <a:r>
              <a:rPr lang="en-IN" dirty="0"/>
              <a:t>, Dout_1, Dout_2, </a:t>
            </a:r>
            <a:r>
              <a:rPr lang="en-IN" dirty="0" err="1"/>
              <a:t>vid_hsync</a:t>
            </a:r>
            <a:r>
              <a:rPr lang="en-IN" dirty="0"/>
              <a:t>, </a:t>
            </a:r>
            <a:r>
              <a:rPr lang="en-IN" dirty="0" err="1"/>
              <a:t>vid_vsync</a:t>
            </a:r>
            <a:r>
              <a:rPr lang="en-IN" dirty="0"/>
              <a:t>).</a:t>
            </a:r>
          </a:p>
        </p:txBody>
      </p:sp>
      <p:sp>
        <p:nvSpPr>
          <p:cNvPr id="7" name="TextBox 6">
            <a:extLst>
              <a:ext uri="{FF2B5EF4-FFF2-40B4-BE49-F238E27FC236}">
                <a16:creationId xmlns:a16="http://schemas.microsoft.com/office/drawing/2014/main" id="{08E94897-C446-1324-27AC-E1017923E2B6}"/>
              </a:ext>
            </a:extLst>
          </p:cNvPr>
          <p:cNvSpPr txBox="1"/>
          <p:nvPr/>
        </p:nvSpPr>
        <p:spPr>
          <a:xfrm>
            <a:off x="4640345" y="1203571"/>
            <a:ext cx="6094428" cy="400110"/>
          </a:xfrm>
          <a:prstGeom prst="rect">
            <a:avLst/>
          </a:prstGeom>
          <a:noFill/>
        </p:spPr>
        <p:txBody>
          <a:bodyPr wrap="square">
            <a:spAutoFit/>
          </a:bodyPr>
          <a:lstStyle/>
          <a:p>
            <a:r>
              <a:rPr lang="en-IN" sz="2000" dirty="0">
                <a:solidFill>
                  <a:srgbClr val="0070C0"/>
                </a:solidFill>
              </a:rPr>
              <a:t>Analysis of the Code</a:t>
            </a:r>
          </a:p>
        </p:txBody>
      </p:sp>
      <p:sp>
        <p:nvSpPr>
          <p:cNvPr id="8" name="TextBox 7">
            <a:extLst>
              <a:ext uri="{FF2B5EF4-FFF2-40B4-BE49-F238E27FC236}">
                <a16:creationId xmlns:a16="http://schemas.microsoft.com/office/drawing/2014/main" id="{959EB5D8-050D-98EA-1F9C-135B7849A4F2}"/>
              </a:ext>
            </a:extLst>
          </p:cNvPr>
          <p:cNvSpPr txBox="1"/>
          <p:nvPr/>
        </p:nvSpPr>
        <p:spPr>
          <a:xfrm>
            <a:off x="348791" y="5231876"/>
            <a:ext cx="3883844" cy="523220"/>
          </a:xfrm>
          <a:prstGeom prst="rect">
            <a:avLst/>
          </a:prstGeom>
          <a:noFill/>
        </p:spPr>
        <p:txBody>
          <a:bodyPr wrap="square" rtlCol="0">
            <a:spAutoFit/>
          </a:bodyPr>
          <a:lstStyle/>
          <a:p>
            <a:r>
              <a:rPr lang="en-US" dirty="0"/>
              <a:t>Fig-Code Generated for the ZYNQ Wrapper Block Diagram</a:t>
            </a:r>
            <a:endParaRPr lang="en-IN" dirty="0"/>
          </a:p>
        </p:txBody>
      </p:sp>
    </p:spTree>
    <p:extLst>
      <p:ext uri="{BB962C8B-B14F-4D97-AF65-F5344CB8AC3E}">
        <p14:creationId xmlns:p14="http://schemas.microsoft.com/office/powerpoint/2010/main" val="1288700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15D3A-9A48-EF9A-EB65-EB10498FEC7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C7AF62C-2799-3920-609C-4BB1158D8D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dirty="0"/>
          </a:p>
        </p:txBody>
      </p:sp>
      <p:sp>
        <p:nvSpPr>
          <p:cNvPr id="4" name="Google Shape;125;p3">
            <a:extLst>
              <a:ext uri="{FF2B5EF4-FFF2-40B4-BE49-F238E27FC236}">
                <a16:creationId xmlns:a16="http://schemas.microsoft.com/office/drawing/2014/main" id="{4B16CBD0-DE63-9577-B3D8-89D754C838DF}"/>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Use Cases &amp; Testing</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260EAF32-7213-2CCB-4658-501C4BEA8CF4}"/>
              </a:ext>
            </a:extLst>
          </p:cNvPr>
          <p:cNvSpPr txBox="1"/>
          <p:nvPr/>
        </p:nvSpPr>
        <p:spPr>
          <a:xfrm>
            <a:off x="452284" y="788096"/>
            <a:ext cx="5242015"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Use Cases</a:t>
            </a: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IN" b="1" dirty="0"/>
              <a:t>Generate Pixel Data (</a:t>
            </a:r>
            <a:r>
              <a:rPr lang="en-IN" b="1" dirty="0" err="1"/>
              <a:t>Datagen</a:t>
            </a:r>
            <a:r>
              <a:rPr lang="en-IN" b="1" dirty="0"/>
              <a:t>):</a:t>
            </a:r>
            <a:r>
              <a:rPr lang="en-IN" dirty="0"/>
              <a:t> </a:t>
            </a:r>
          </a:p>
          <a:p>
            <a:pPr marL="285750" marR="0" lvl="0" indent="-285750" algn="just" rtl="0">
              <a:lnSpc>
                <a:spcPct val="100000"/>
              </a:lnSpc>
              <a:spcBef>
                <a:spcPts val="0"/>
              </a:spcBef>
              <a:spcAft>
                <a:spcPts val="0"/>
              </a:spcAft>
              <a:buFont typeface="Wingdings" panose="05000000000000000000" pitchFamily="2" charset="2"/>
              <a:buChar char="Ø"/>
            </a:pPr>
            <a:r>
              <a:rPr lang="en-IN" dirty="0"/>
              <a:t>Generates pixel data for display using inputs</a:t>
            </a:r>
            <a:r>
              <a:rPr lang="en-IN" dirty="0">
                <a:latin typeface="Verdana" panose="020B0604030504040204" pitchFamily="34" charset="0"/>
                <a:ea typeface="Verdana" panose="020B0604030504040204" pitchFamily="34" charset="0"/>
              </a:rPr>
              <a:t> </a:t>
            </a:r>
            <a:r>
              <a:rPr lang="en-IN" dirty="0" err="1"/>
              <a:t>sys_clock</a:t>
            </a:r>
            <a:r>
              <a:rPr lang="en-IN" dirty="0">
                <a:latin typeface="Verdana" panose="020B0604030504040204" pitchFamily="34" charset="0"/>
                <a:ea typeface="Verdana" panose="020B0604030504040204" pitchFamily="34" charset="0"/>
              </a:rPr>
              <a:t> </a:t>
            </a:r>
            <a:r>
              <a:rPr lang="en-IN" dirty="0"/>
              <a:t>and</a:t>
            </a:r>
            <a:r>
              <a:rPr lang="en-IN" dirty="0">
                <a:latin typeface="Verdana" panose="020B0604030504040204" pitchFamily="34" charset="0"/>
                <a:ea typeface="Verdana" panose="020B0604030504040204" pitchFamily="34" charset="0"/>
              </a:rPr>
              <a:t> </a:t>
            </a:r>
            <a:r>
              <a:rPr lang="en-IN" dirty="0" err="1"/>
              <a:t>reset_rtl</a:t>
            </a:r>
            <a:r>
              <a:rPr lang="en-IN" dirty="0"/>
              <a:t>, producing outputs </a:t>
            </a:r>
            <a:r>
              <a:rPr lang="en-IN" dirty="0" err="1"/>
              <a:t>Dout</a:t>
            </a:r>
            <a:r>
              <a:rPr lang="en-IN" dirty="0"/>
              <a:t>, Dout_1 and Dout_2.</a:t>
            </a:r>
            <a:r>
              <a:rPr lang="en-US" dirty="0"/>
              <a:t> </a:t>
            </a:r>
          </a:p>
          <a:p>
            <a:pPr marL="285750" marR="0" lvl="0" indent="-285750" algn="just" rtl="0">
              <a:lnSpc>
                <a:spcPct val="100000"/>
              </a:lnSpc>
              <a:spcBef>
                <a:spcPts val="0"/>
              </a:spcBef>
              <a:spcAft>
                <a:spcPts val="0"/>
              </a:spcAft>
              <a:buFont typeface="Wingdings" panose="05000000000000000000" pitchFamily="2" charset="2"/>
              <a:buChar char="Ø"/>
            </a:pPr>
            <a:r>
              <a:rPr lang="en-US" dirty="0"/>
              <a:t>Success is defined by generating correct pixel data based on coordinates.</a:t>
            </a: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US" b="1" dirty="0"/>
              <a:t>Generate Sync Signals (Synchronization):</a:t>
            </a:r>
            <a:r>
              <a:rPr lang="en-US" dirty="0"/>
              <a:t> </a:t>
            </a:r>
          </a:p>
          <a:p>
            <a:pPr marL="285750" marR="0" lvl="0" indent="-285750" algn="just" rtl="0">
              <a:lnSpc>
                <a:spcPct val="100000"/>
              </a:lnSpc>
              <a:spcBef>
                <a:spcPts val="0"/>
              </a:spcBef>
              <a:spcAft>
                <a:spcPts val="0"/>
              </a:spcAft>
              <a:buFont typeface="Wingdings" panose="05000000000000000000" pitchFamily="2" charset="2"/>
              <a:buChar char="Ø"/>
            </a:pPr>
            <a:r>
              <a:rPr lang="en-US" dirty="0"/>
              <a:t>Creates horizontal and vertical sync signals(</a:t>
            </a:r>
            <a:r>
              <a:rPr lang="en-IN" dirty="0" err="1"/>
              <a:t>vid_hsync</a:t>
            </a:r>
            <a:r>
              <a:rPr lang="en-IN" dirty="0"/>
              <a:t>, </a:t>
            </a:r>
            <a:r>
              <a:rPr lang="en-IN" dirty="0" err="1"/>
              <a:t>vid_vsync</a:t>
            </a:r>
            <a:r>
              <a:rPr lang="en-IN" dirty="0"/>
              <a:t>)</a:t>
            </a:r>
            <a:r>
              <a:rPr lang="en-US" dirty="0"/>
              <a:t> for the VGA display using </a:t>
            </a:r>
            <a:r>
              <a:rPr lang="en-IN" dirty="0" err="1"/>
              <a:t>sys_clock</a:t>
            </a:r>
            <a:r>
              <a:rPr lang="en-IN" dirty="0"/>
              <a:t> and </a:t>
            </a:r>
            <a:r>
              <a:rPr lang="en-IN" dirty="0" err="1"/>
              <a:t>reset_rtl</a:t>
            </a:r>
            <a:r>
              <a:rPr lang="en-IN" dirty="0"/>
              <a:t>.</a:t>
            </a:r>
            <a:r>
              <a:rPr lang="en-US" dirty="0"/>
              <a:t> </a:t>
            </a:r>
          </a:p>
          <a:p>
            <a:pPr marL="285750" marR="0" lvl="0" indent="-285750" algn="just" rtl="0">
              <a:lnSpc>
                <a:spcPct val="100000"/>
              </a:lnSpc>
              <a:spcBef>
                <a:spcPts val="0"/>
              </a:spcBef>
              <a:spcAft>
                <a:spcPts val="0"/>
              </a:spcAft>
              <a:buFont typeface="Wingdings" panose="05000000000000000000" pitchFamily="2" charset="2"/>
              <a:buChar char="Ø"/>
            </a:pPr>
            <a:r>
              <a:rPr lang="en-US" dirty="0"/>
              <a:t>Success ensures correct timing and synchronization for the display.</a:t>
            </a: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US" b="1" dirty="0"/>
              <a:t>Multiplex Pixel Data:</a:t>
            </a:r>
            <a:r>
              <a:rPr lang="en-US" dirty="0"/>
              <a:t> </a:t>
            </a:r>
          </a:p>
          <a:p>
            <a:pPr marL="285750" marR="0" lvl="0" indent="-285750" algn="just" rtl="0">
              <a:lnSpc>
                <a:spcPct val="100000"/>
              </a:lnSpc>
              <a:spcBef>
                <a:spcPts val="0"/>
              </a:spcBef>
              <a:spcAft>
                <a:spcPts val="0"/>
              </a:spcAft>
              <a:buFont typeface="Wingdings" panose="05000000000000000000" pitchFamily="2" charset="2"/>
              <a:buChar char="Ø"/>
            </a:pPr>
            <a:r>
              <a:rPr lang="en-US" dirty="0"/>
              <a:t>Selects and routes appropriate pixel data for display based on control signals, producing output</a:t>
            </a:r>
            <a:r>
              <a:rPr lang="en-IN" dirty="0">
                <a:latin typeface="Verdana" panose="020B0604030504040204" pitchFamily="34" charset="0"/>
                <a:ea typeface="Verdana" panose="020B0604030504040204" pitchFamily="34" charset="0"/>
              </a:rPr>
              <a:t>s </a:t>
            </a:r>
            <a:r>
              <a:rPr lang="en-IN" dirty="0" err="1"/>
              <a:t>Dout</a:t>
            </a:r>
            <a:r>
              <a:rPr lang="en-IN" dirty="0">
                <a:latin typeface="Verdana" panose="020B0604030504040204" pitchFamily="34" charset="0"/>
                <a:ea typeface="Verdana" panose="020B0604030504040204" pitchFamily="34" charset="0"/>
              </a:rPr>
              <a:t>,</a:t>
            </a:r>
            <a:r>
              <a:rPr lang="en-IN" dirty="0"/>
              <a:t> Dout_1</a:t>
            </a:r>
            <a:r>
              <a:rPr lang="en-IN" dirty="0">
                <a:latin typeface="Verdana" panose="020B0604030504040204" pitchFamily="34" charset="0"/>
                <a:ea typeface="Verdana" panose="020B0604030504040204" pitchFamily="34" charset="0"/>
              </a:rPr>
              <a:t>, and </a:t>
            </a:r>
            <a:r>
              <a:rPr lang="en-IN" dirty="0"/>
              <a:t>Dout_2</a:t>
            </a:r>
            <a:r>
              <a:rPr lang="en-IN" dirty="0">
                <a:latin typeface="Verdana" panose="020B0604030504040204" pitchFamily="34" charset="0"/>
                <a:ea typeface="Verdana" panose="020B0604030504040204" pitchFamily="34" charset="0"/>
              </a:rPr>
              <a:t>.</a:t>
            </a:r>
            <a:endParaRPr lang="en-US" dirty="0">
              <a:latin typeface="Verdana" panose="020B0604030504040204" pitchFamily="34" charset="0"/>
              <a:ea typeface="Verdana" panose="020B0604030504040204" pitchFamily="34" charset="0"/>
            </a:endParaRPr>
          </a:p>
          <a:p>
            <a:pPr marL="285750" marR="0" lvl="0" indent="-285750" algn="just" rtl="0">
              <a:lnSpc>
                <a:spcPct val="100000"/>
              </a:lnSpc>
              <a:spcBef>
                <a:spcPts val="0"/>
              </a:spcBef>
              <a:spcAft>
                <a:spcPts val="0"/>
              </a:spcAft>
              <a:buFont typeface="Wingdings" panose="05000000000000000000" pitchFamily="2" charset="2"/>
              <a:buChar char="Ø"/>
            </a:pPr>
            <a:r>
              <a:rPr lang="en-US" dirty="0"/>
              <a:t>Success ensures correct pixel data is routed to the output.</a:t>
            </a:r>
            <a:endParaRPr lang="en-IN" dirty="0">
              <a:latin typeface="Verdana" panose="020B0604030504040204" pitchFamily="34" charset="0"/>
              <a:ea typeface="Verdana" panose="020B0604030504040204" pitchFamily="34" charset="0"/>
            </a:endParaRPr>
          </a:p>
          <a:p>
            <a:pPr marL="285750" marR="0" lvl="0" indent="-285750" algn="just" rtl="0">
              <a:lnSpc>
                <a:spcPct val="100000"/>
              </a:lnSpc>
              <a:spcBef>
                <a:spcPts val="0"/>
              </a:spcBef>
              <a:spcAft>
                <a:spcPts val="0"/>
              </a:spcAft>
              <a:buFont typeface="Wingdings" panose="05000000000000000000" pitchFamily="2" charset="2"/>
              <a:buChar char="Ø"/>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1DFC5A03-8723-D0D0-00E3-3B2AA3C32CD5}"/>
              </a:ext>
            </a:extLst>
          </p:cNvPr>
          <p:cNvSpPr txBox="1"/>
          <p:nvPr/>
        </p:nvSpPr>
        <p:spPr>
          <a:xfrm>
            <a:off x="5910606" y="757114"/>
            <a:ext cx="6065086"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Test Cases </a:t>
            </a:r>
          </a:p>
          <a:p>
            <a:endParaRPr lang="en-IN" b="1" dirty="0"/>
          </a:p>
          <a:p>
            <a:pPr marL="285750" indent="-285750">
              <a:buFont typeface="Arial" panose="020B0604020202020204" pitchFamily="34" charset="0"/>
              <a:buChar char="•"/>
            </a:pPr>
            <a:r>
              <a:rPr lang="en-IN" b="1" dirty="0"/>
              <a:t>Validate Pixel Data Generation</a:t>
            </a:r>
            <a:endParaRPr lang="en-IN" dirty="0"/>
          </a:p>
          <a:p>
            <a:pPr algn="just"/>
            <a:r>
              <a:rPr lang="en-IN" b="1" dirty="0"/>
              <a:t>Objective:</a:t>
            </a:r>
            <a:r>
              <a:rPr lang="en-IN" dirty="0"/>
              <a:t> Ensure correct pixel data from </a:t>
            </a:r>
            <a:r>
              <a:rPr lang="en-IN" dirty="0" err="1"/>
              <a:t>Dout</a:t>
            </a:r>
            <a:r>
              <a:rPr lang="en-IN" dirty="0"/>
              <a:t>, Dout_1 and Dout_2.</a:t>
            </a:r>
          </a:p>
          <a:p>
            <a:pPr algn="just"/>
            <a:r>
              <a:rPr lang="en-IN" b="1" dirty="0"/>
              <a:t>Steps:</a:t>
            </a:r>
            <a:r>
              <a:rPr lang="en-IN" dirty="0"/>
              <a:t> Apply </a:t>
            </a:r>
            <a:r>
              <a:rPr lang="en-IN" dirty="0" err="1"/>
              <a:t>sys_clock</a:t>
            </a:r>
            <a:r>
              <a:rPr lang="en-IN" dirty="0"/>
              <a:t> and </a:t>
            </a:r>
            <a:r>
              <a:rPr lang="en-IN" dirty="0" err="1"/>
              <a:t>reset_rtl</a:t>
            </a:r>
            <a:r>
              <a:rPr lang="en-IN" dirty="0"/>
              <a:t>, and monitor outputs.</a:t>
            </a:r>
          </a:p>
          <a:p>
            <a:pPr algn="just"/>
            <a:r>
              <a:rPr lang="en-US" b="1" dirty="0"/>
              <a:t>Expected Result:</a:t>
            </a:r>
            <a:r>
              <a:rPr lang="en-US" dirty="0"/>
              <a:t> The pixel data corresponds to the expected </a:t>
            </a:r>
            <a:r>
              <a:rPr lang="en-US" dirty="0" err="1"/>
              <a:t>colo</a:t>
            </a:r>
            <a:r>
              <a:rPr lang="en-IN" dirty="0"/>
              <a:t>r pattern.</a:t>
            </a:r>
          </a:p>
          <a:p>
            <a:pPr marL="285750" indent="-285750" algn="just">
              <a:buFont typeface="Arial" panose="020B0604020202020204" pitchFamily="34" charset="0"/>
              <a:buChar char="•"/>
            </a:pPr>
            <a:r>
              <a:rPr lang="en-US" b="1" dirty="0"/>
              <a:t>Validate Sync Signal Generation:</a:t>
            </a:r>
            <a:endParaRPr lang="en-US" dirty="0"/>
          </a:p>
          <a:p>
            <a:pPr algn="just"/>
            <a:r>
              <a:rPr lang="en-US" b="1" dirty="0"/>
              <a:t>Objective:</a:t>
            </a:r>
            <a:r>
              <a:rPr lang="en-US" dirty="0"/>
              <a:t> Verify that </a:t>
            </a:r>
            <a:r>
              <a:rPr lang="en-IN" dirty="0" err="1"/>
              <a:t>vid_hsync</a:t>
            </a:r>
            <a:r>
              <a:rPr lang="en-IN" dirty="0"/>
              <a:t> and </a:t>
            </a:r>
            <a:r>
              <a:rPr lang="en-IN" dirty="0" err="1"/>
              <a:t>vid_vsync</a:t>
            </a:r>
            <a:r>
              <a:rPr lang="en-IN" dirty="0"/>
              <a:t> signals are generated correctly.</a:t>
            </a:r>
          </a:p>
          <a:p>
            <a:pPr algn="just"/>
            <a:r>
              <a:rPr lang="en-IN" b="1" dirty="0"/>
              <a:t>Steps:</a:t>
            </a:r>
            <a:r>
              <a:rPr lang="en-IN" dirty="0"/>
              <a:t> Apply </a:t>
            </a:r>
            <a:r>
              <a:rPr lang="en-IN" dirty="0" err="1"/>
              <a:t>sys_clock</a:t>
            </a:r>
            <a:r>
              <a:rPr lang="en-IN" dirty="0"/>
              <a:t> and </a:t>
            </a:r>
            <a:r>
              <a:rPr lang="en-IN" dirty="0" err="1"/>
              <a:t>reset_rtl</a:t>
            </a:r>
            <a:r>
              <a:rPr lang="en-US" dirty="0"/>
              <a:t>, and check the sync signals against the VGA timing specifications.</a:t>
            </a:r>
            <a:endParaRPr lang="en-IN" dirty="0"/>
          </a:p>
          <a:p>
            <a:pPr algn="just"/>
            <a:r>
              <a:rPr lang="en-US" b="1" dirty="0"/>
              <a:t>Expected Result:</a:t>
            </a:r>
            <a:r>
              <a:rPr lang="en-US" dirty="0"/>
              <a:t> Horizontal and vertical sync signals follow proper VGA timing.</a:t>
            </a:r>
            <a:endParaRPr lang="en-IN" dirty="0"/>
          </a:p>
          <a:p>
            <a:pPr marL="285750" indent="-285750" algn="just">
              <a:buFont typeface="Arial" panose="020B0604020202020204" pitchFamily="34" charset="0"/>
              <a:buChar char="•"/>
            </a:pPr>
            <a:r>
              <a:rPr lang="en-US" b="1" dirty="0"/>
              <a:t>Test Data Multiplexing:</a:t>
            </a:r>
            <a:endParaRPr lang="en-US" dirty="0"/>
          </a:p>
          <a:p>
            <a:pPr algn="just"/>
            <a:r>
              <a:rPr lang="en-US" b="1" dirty="0"/>
              <a:t>Objective:</a:t>
            </a:r>
            <a:r>
              <a:rPr lang="en-US" dirty="0"/>
              <a:t> Ensure that the multiplexer(</a:t>
            </a:r>
            <a:r>
              <a:rPr lang="en-US" dirty="0" err="1"/>
              <a:t>mux.v</a:t>
            </a:r>
            <a:r>
              <a:rPr lang="en-US" dirty="0"/>
              <a:t>) selects and routes the correct data.</a:t>
            </a:r>
          </a:p>
          <a:p>
            <a:pPr algn="just"/>
            <a:r>
              <a:rPr lang="en-US" b="1" dirty="0"/>
              <a:t>Steps:</a:t>
            </a:r>
            <a:r>
              <a:rPr lang="en-US" dirty="0"/>
              <a:t> Apply control signals to select </a:t>
            </a:r>
            <a:r>
              <a:rPr lang="en-IN" dirty="0" err="1"/>
              <a:t>Dout</a:t>
            </a:r>
            <a:r>
              <a:rPr lang="en-US" dirty="0"/>
              <a:t>,</a:t>
            </a:r>
            <a:r>
              <a:rPr lang="en-IN" dirty="0"/>
              <a:t> </a:t>
            </a:r>
            <a:r>
              <a:rPr lang="en-IN" dirty="0" err="1"/>
              <a:t>Dout</a:t>
            </a:r>
            <a:r>
              <a:rPr lang="en-US" dirty="0"/>
              <a:t>_1 or </a:t>
            </a:r>
            <a:r>
              <a:rPr lang="en-IN" dirty="0" err="1"/>
              <a:t>Dout</a:t>
            </a:r>
            <a:r>
              <a:rPr lang="en-US" dirty="0"/>
              <a:t>_2,and verify the output.</a:t>
            </a:r>
          </a:p>
          <a:p>
            <a:pPr algn="just"/>
            <a:r>
              <a:rPr lang="en-US" b="1" dirty="0"/>
              <a:t>Expected Result:</a:t>
            </a:r>
            <a:r>
              <a:rPr lang="en-US" dirty="0"/>
              <a:t> The selected data is correctly routed to the VGA output.</a:t>
            </a:r>
          </a:p>
          <a:p>
            <a:pPr marL="285750" indent="-285750" algn="just">
              <a:buFont typeface="Arial" panose="020B0604020202020204" pitchFamily="34" charset="0"/>
              <a:buChar char="•"/>
            </a:pPr>
            <a:r>
              <a:rPr lang="en-US" b="1" dirty="0"/>
              <a:t>Verify Reset Functionality:</a:t>
            </a:r>
            <a:endParaRPr lang="en-US" dirty="0"/>
          </a:p>
          <a:p>
            <a:pPr algn="just"/>
            <a:r>
              <a:rPr lang="en-US" b="1" dirty="0"/>
              <a:t>Objective:</a:t>
            </a:r>
            <a:r>
              <a:rPr lang="en-US" dirty="0"/>
              <a:t> Ensure that the system resets as expected.</a:t>
            </a:r>
          </a:p>
          <a:p>
            <a:pPr algn="just"/>
            <a:r>
              <a:rPr lang="en-IN" b="1" dirty="0"/>
              <a:t>Steps:</a:t>
            </a:r>
            <a:r>
              <a:rPr lang="en-IN" dirty="0"/>
              <a:t> Apply the</a:t>
            </a:r>
            <a:r>
              <a:rPr lang="en-IN" dirty="0">
                <a:latin typeface="Verdana" panose="020B0604030504040204" pitchFamily="34" charset="0"/>
                <a:ea typeface="Verdana" panose="020B0604030504040204" pitchFamily="34" charset="0"/>
              </a:rPr>
              <a:t> </a:t>
            </a:r>
            <a:r>
              <a:rPr lang="en-IN" dirty="0" err="1"/>
              <a:t>reset_rtl</a:t>
            </a:r>
            <a:r>
              <a:rPr lang="en-IN" dirty="0">
                <a:latin typeface="Verdana" panose="020B0604030504040204" pitchFamily="34" charset="0"/>
                <a:ea typeface="Verdana" panose="020B0604030504040204" pitchFamily="34" charset="0"/>
              </a:rPr>
              <a:t> </a:t>
            </a:r>
            <a:r>
              <a:rPr lang="en-US" dirty="0"/>
              <a:t>signal and verify that the output</a:t>
            </a:r>
            <a:r>
              <a:rPr lang="en-IN" dirty="0">
                <a:latin typeface="Verdana" panose="020B0604030504040204" pitchFamily="34" charset="0"/>
                <a:ea typeface="Verdana" panose="020B0604030504040204" pitchFamily="34" charset="0"/>
              </a:rPr>
              <a:t>s </a:t>
            </a:r>
            <a:r>
              <a:rPr lang="en-IN" dirty="0"/>
              <a:t>are inactive or reset.</a:t>
            </a:r>
            <a:endParaRPr lang="en-IN" dirty="0">
              <a:latin typeface="Verdana" panose="020B0604030504040204" pitchFamily="34" charset="0"/>
              <a:ea typeface="Verdana" panose="020B0604030504040204" pitchFamily="34" charset="0"/>
            </a:endParaRPr>
          </a:p>
          <a:p>
            <a:pPr algn="just"/>
            <a:r>
              <a:rPr lang="en-US" b="1" dirty="0"/>
              <a:t>Expected Result:</a:t>
            </a:r>
            <a:r>
              <a:rPr lang="en-US" dirty="0"/>
              <a:t> All outputs reset to their initial states.</a:t>
            </a:r>
            <a:endParaRPr lang="en-IN" dirty="0"/>
          </a:p>
        </p:txBody>
      </p:sp>
    </p:spTree>
    <p:extLst>
      <p:ext uri="{BB962C8B-B14F-4D97-AF65-F5344CB8AC3E}">
        <p14:creationId xmlns:p14="http://schemas.microsoft.com/office/powerpoint/2010/main" val="19954280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012333-A005-FEA0-4811-C852E2C24B39}"/>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FAD13B1-3AD5-5F48-5EA6-8283F4D732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dirty="0"/>
          </a:p>
        </p:txBody>
      </p:sp>
      <p:sp>
        <p:nvSpPr>
          <p:cNvPr id="4" name="Google Shape;125;p3">
            <a:extLst>
              <a:ext uri="{FF2B5EF4-FFF2-40B4-BE49-F238E27FC236}">
                <a16:creationId xmlns:a16="http://schemas.microsoft.com/office/drawing/2014/main" id="{3B14D212-DF1F-F61D-ECD3-9D20601BCEB3}"/>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 Iteration 1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ECA415C5-05E9-EE8C-B516-CAA160872052}"/>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Iteration 1 : Results </a:t>
            </a: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
        <p:nvSpPr>
          <p:cNvPr id="9" name="TextBox 8">
            <a:extLst>
              <a:ext uri="{FF2B5EF4-FFF2-40B4-BE49-F238E27FC236}">
                <a16:creationId xmlns:a16="http://schemas.microsoft.com/office/drawing/2014/main" id="{337EF934-946E-59CC-4D5D-AF6CED9DF7E0}"/>
              </a:ext>
            </a:extLst>
          </p:cNvPr>
          <p:cNvSpPr txBox="1"/>
          <p:nvPr/>
        </p:nvSpPr>
        <p:spPr>
          <a:xfrm>
            <a:off x="6422569" y="5864897"/>
            <a:ext cx="4702628" cy="307777"/>
          </a:xfrm>
          <a:prstGeom prst="rect">
            <a:avLst/>
          </a:prstGeom>
          <a:noFill/>
        </p:spPr>
        <p:txBody>
          <a:bodyPr wrap="square" rtlCol="0">
            <a:spAutoFit/>
          </a:bodyPr>
          <a:lstStyle/>
          <a:p>
            <a:r>
              <a:rPr lang="en-US" dirty="0"/>
              <a:t>Fig-2: RTL Schematic Diagram of ZYNQ for force value 1</a:t>
            </a:r>
            <a:endParaRPr lang="en-IN" dirty="0"/>
          </a:p>
        </p:txBody>
      </p:sp>
      <p:sp>
        <p:nvSpPr>
          <p:cNvPr id="10" name="TextBox 9">
            <a:extLst>
              <a:ext uri="{FF2B5EF4-FFF2-40B4-BE49-F238E27FC236}">
                <a16:creationId xmlns:a16="http://schemas.microsoft.com/office/drawing/2014/main" id="{F718096A-44DA-F88D-CD43-3DF2E5B604C2}"/>
              </a:ext>
            </a:extLst>
          </p:cNvPr>
          <p:cNvSpPr txBox="1"/>
          <p:nvPr/>
        </p:nvSpPr>
        <p:spPr>
          <a:xfrm>
            <a:off x="862529" y="5864897"/>
            <a:ext cx="4702628" cy="307777"/>
          </a:xfrm>
          <a:prstGeom prst="rect">
            <a:avLst/>
          </a:prstGeom>
          <a:noFill/>
        </p:spPr>
        <p:txBody>
          <a:bodyPr wrap="square" rtlCol="0">
            <a:spAutoFit/>
          </a:bodyPr>
          <a:lstStyle/>
          <a:p>
            <a:r>
              <a:rPr lang="en-US" dirty="0"/>
              <a:t>Fig-1:RTL Schematic Diagram of ZYNQ for force value 0</a:t>
            </a:r>
            <a:endParaRPr lang="en-IN" dirty="0"/>
          </a:p>
        </p:txBody>
      </p:sp>
      <p:pic>
        <p:nvPicPr>
          <p:cNvPr id="12" name="Picture 11" descr="A computer screen shot of a program&#10;&#10;Description automatically generated">
            <a:extLst>
              <a:ext uri="{FF2B5EF4-FFF2-40B4-BE49-F238E27FC236}">
                <a16:creationId xmlns:a16="http://schemas.microsoft.com/office/drawing/2014/main" id="{065773F9-665D-7120-28D5-0C77F2F112E7}"/>
              </a:ext>
            </a:extLst>
          </p:cNvPr>
          <p:cNvPicPr>
            <a:picLocks noChangeAspect="1"/>
          </p:cNvPicPr>
          <p:nvPr/>
        </p:nvPicPr>
        <p:blipFill>
          <a:blip r:embed="rId2"/>
          <a:srcRect l="1998" t="4135" r="1321" b="2198"/>
          <a:stretch/>
        </p:blipFill>
        <p:spPr>
          <a:xfrm>
            <a:off x="331687" y="1255215"/>
            <a:ext cx="5764313" cy="4533776"/>
          </a:xfrm>
          <a:prstGeom prst="rect">
            <a:avLst/>
          </a:prstGeom>
        </p:spPr>
      </p:pic>
      <p:pic>
        <p:nvPicPr>
          <p:cNvPr id="14" name="Picture 13">
            <a:extLst>
              <a:ext uri="{FF2B5EF4-FFF2-40B4-BE49-F238E27FC236}">
                <a16:creationId xmlns:a16="http://schemas.microsoft.com/office/drawing/2014/main" id="{483EEDD1-4075-9638-D896-612FFE6853A2}"/>
              </a:ext>
            </a:extLst>
          </p:cNvPr>
          <p:cNvPicPr>
            <a:picLocks noChangeAspect="1"/>
          </p:cNvPicPr>
          <p:nvPr/>
        </p:nvPicPr>
        <p:blipFill>
          <a:blip r:embed="rId3"/>
          <a:srcRect l="1735" t="3813"/>
          <a:stretch/>
        </p:blipFill>
        <p:spPr>
          <a:xfrm>
            <a:off x="6422569" y="1255215"/>
            <a:ext cx="5477071" cy="4533776"/>
          </a:xfrm>
          <a:prstGeom prst="rect">
            <a:avLst/>
          </a:prstGeom>
        </p:spPr>
      </p:pic>
    </p:spTree>
    <p:extLst>
      <p:ext uri="{BB962C8B-B14F-4D97-AF65-F5344CB8AC3E}">
        <p14:creationId xmlns:p14="http://schemas.microsoft.com/office/powerpoint/2010/main" val="1229190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uter screen shot of a computer diagram&#10;&#10;Description automatically generated">
            <a:extLst>
              <a:ext uri="{FF2B5EF4-FFF2-40B4-BE49-F238E27FC236}">
                <a16:creationId xmlns:a16="http://schemas.microsoft.com/office/drawing/2014/main" id="{BB94639C-73C7-B997-2D45-6475FB952A07}"/>
              </a:ext>
            </a:extLst>
          </p:cNvPr>
          <p:cNvPicPr>
            <a:picLocks noChangeAspect="1"/>
          </p:cNvPicPr>
          <p:nvPr/>
        </p:nvPicPr>
        <p:blipFill>
          <a:blip r:embed="rId2"/>
          <a:srcRect l="1542" t="23553" b="18094"/>
          <a:stretch/>
        </p:blipFill>
        <p:spPr>
          <a:xfrm>
            <a:off x="354563" y="382554"/>
            <a:ext cx="6055568" cy="4982548"/>
          </a:xfrm>
          <a:prstGeom prst="rect">
            <a:avLst/>
          </a:prstGeom>
        </p:spPr>
      </p:pic>
      <p:sp>
        <p:nvSpPr>
          <p:cNvPr id="4" name="TextBox 3">
            <a:extLst>
              <a:ext uri="{FF2B5EF4-FFF2-40B4-BE49-F238E27FC236}">
                <a16:creationId xmlns:a16="http://schemas.microsoft.com/office/drawing/2014/main" id="{DE25AB21-4FB4-03E4-E574-B927DF0CC6AB}"/>
              </a:ext>
            </a:extLst>
          </p:cNvPr>
          <p:cNvSpPr txBox="1"/>
          <p:nvPr/>
        </p:nvSpPr>
        <p:spPr>
          <a:xfrm>
            <a:off x="1063690" y="5626359"/>
            <a:ext cx="5626359" cy="307777"/>
          </a:xfrm>
          <a:prstGeom prst="rect">
            <a:avLst/>
          </a:prstGeom>
          <a:noFill/>
        </p:spPr>
        <p:txBody>
          <a:bodyPr wrap="square" rtlCol="0">
            <a:spAutoFit/>
          </a:bodyPr>
          <a:lstStyle/>
          <a:p>
            <a:r>
              <a:rPr lang="en-US" dirty="0"/>
              <a:t>Fig-3:Block Diagram of ZYNQ Wrapper</a:t>
            </a:r>
            <a:endParaRPr lang="en-IN" dirty="0"/>
          </a:p>
        </p:txBody>
      </p:sp>
      <p:pic>
        <p:nvPicPr>
          <p:cNvPr id="5" name="Picture 4" descr="A green electronic board with many small ports&#10;&#10;Description automatically generated with medium confidence">
            <a:extLst>
              <a:ext uri="{FF2B5EF4-FFF2-40B4-BE49-F238E27FC236}">
                <a16:creationId xmlns:a16="http://schemas.microsoft.com/office/drawing/2014/main" id="{2722150F-411B-1EC2-DA50-2A80906EBE20}"/>
              </a:ext>
            </a:extLst>
          </p:cNvPr>
          <p:cNvPicPr>
            <a:picLocks noChangeAspect="1"/>
          </p:cNvPicPr>
          <p:nvPr/>
        </p:nvPicPr>
        <p:blipFill>
          <a:blip r:embed="rId3"/>
          <a:srcRect t="11837" b="25442"/>
          <a:stretch/>
        </p:blipFill>
        <p:spPr>
          <a:xfrm>
            <a:off x="6839338" y="550507"/>
            <a:ext cx="4926563" cy="4814595"/>
          </a:xfrm>
          <a:prstGeom prst="rect">
            <a:avLst/>
          </a:prstGeom>
        </p:spPr>
      </p:pic>
      <p:sp>
        <p:nvSpPr>
          <p:cNvPr id="6" name="TextBox 5">
            <a:extLst>
              <a:ext uri="{FF2B5EF4-FFF2-40B4-BE49-F238E27FC236}">
                <a16:creationId xmlns:a16="http://schemas.microsoft.com/office/drawing/2014/main" id="{20E69584-AFDD-DB1E-A094-D0A918AFF0C7}"/>
              </a:ext>
            </a:extLst>
          </p:cNvPr>
          <p:cNvSpPr txBox="1"/>
          <p:nvPr/>
        </p:nvSpPr>
        <p:spPr>
          <a:xfrm>
            <a:off x="7613780" y="5551713"/>
            <a:ext cx="4842587" cy="307777"/>
          </a:xfrm>
          <a:prstGeom prst="rect">
            <a:avLst/>
          </a:prstGeom>
          <a:noFill/>
        </p:spPr>
        <p:txBody>
          <a:bodyPr wrap="square" rtlCol="0">
            <a:spAutoFit/>
          </a:bodyPr>
          <a:lstStyle/>
          <a:p>
            <a:r>
              <a:rPr lang="en-US" dirty="0"/>
              <a:t>Fig-4:Interfacing with ZYNQ 7000 SOC</a:t>
            </a:r>
            <a:endParaRPr lang="en-IN" dirty="0"/>
          </a:p>
        </p:txBody>
      </p:sp>
    </p:spTree>
    <p:extLst>
      <p:ext uri="{BB962C8B-B14F-4D97-AF65-F5344CB8AC3E}">
        <p14:creationId xmlns:p14="http://schemas.microsoft.com/office/powerpoint/2010/main" val="3324842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A98FA-4F35-C93F-73A2-485950D05BB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132046-4ACE-A1E3-4010-52881C983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dirty="0"/>
          </a:p>
        </p:txBody>
      </p:sp>
      <p:sp>
        <p:nvSpPr>
          <p:cNvPr id="4" name="Google Shape;125;p3">
            <a:extLst>
              <a:ext uri="{FF2B5EF4-FFF2-40B4-BE49-F238E27FC236}">
                <a16:creationId xmlns:a16="http://schemas.microsoft.com/office/drawing/2014/main" id="{9BB43107-1A1B-029D-C73C-2126600571B2}"/>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Conclusion &amp; Future Work</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8EB3901A-2C1A-A66B-C9AE-81E8FAFAB4FF}"/>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Summary and Conclusion </a:t>
            </a: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285750" marR="0" lvl="0" indent="-285750" algn="just" rtl="0">
              <a:lnSpc>
                <a:spcPct val="100000"/>
              </a:lnSpc>
              <a:spcBef>
                <a:spcPts val="0"/>
              </a:spcBef>
              <a:spcAft>
                <a:spcPts val="0"/>
              </a:spcAft>
              <a:buFont typeface="Wingdings" panose="05000000000000000000" pitchFamily="2" charset="2"/>
              <a:buChar char="Ø"/>
            </a:pPr>
            <a:r>
              <a:rPr lang="en-US" dirty="0"/>
              <a:t>The project focuses on segmenting diseased plant areas using image processing techniques in MATLAB, with methods like Otsu’s thresholding, Canny, and Sobel edge detection to improve disease detection accuracy and efficiency.</a:t>
            </a:r>
          </a:p>
          <a:p>
            <a:pPr marL="285750" marR="0" lvl="0" indent="-285750" algn="just" rtl="0">
              <a:lnSpc>
                <a:spcPct val="100000"/>
              </a:lnSpc>
              <a:spcBef>
                <a:spcPts val="0"/>
              </a:spcBef>
              <a:spcAft>
                <a:spcPts val="0"/>
              </a:spcAft>
              <a:buFont typeface="Wingdings" panose="05000000000000000000" pitchFamily="2" charset="2"/>
              <a:buChar char="Ø"/>
            </a:pPr>
            <a:r>
              <a:rPr lang="en-US" dirty="0"/>
              <a:t>Interfacing with the ZYNQ 7000 SoC using Xilinx tools has been initiated, and the MATLAB-based segmentation work has been completed, laying the groundwork for edge AI-based implementation.</a:t>
            </a:r>
          </a:p>
          <a:p>
            <a:pPr marL="285750" marR="0" lvl="0" indent="-285750" algn="just" rtl="0">
              <a:lnSpc>
                <a:spcPct val="100000"/>
              </a:lnSpc>
              <a:spcBef>
                <a:spcPts val="0"/>
              </a:spcBef>
              <a:spcAft>
                <a:spcPts val="0"/>
              </a:spcAft>
              <a:buFont typeface="Wingdings" panose="05000000000000000000" pitchFamily="2" charset="2"/>
              <a:buChar char="Ø"/>
            </a:pPr>
            <a:r>
              <a:rPr lang="en-US" dirty="0"/>
              <a:t>By automating the segmentation of diseased plant portions, the system helps in early disease detection, offering valuable support to farmers and agricultural researchers for better crop management.</a:t>
            </a: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r>
              <a:rPr lang="en-IN" b="1" dirty="0">
                <a:latin typeface="Verdana" panose="020B0604030504040204" pitchFamily="34" charset="0"/>
                <a:ea typeface="Verdana" panose="020B0604030504040204" pitchFamily="34" charset="0"/>
              </a:rPr>
              <a:t>Future Work</a:t>
            </a:r>
          </a:p>
          <a:p>
            <a:endParaRPr lang="en-IN" b="1" dirty="0">
              <a:latin typeface="Verdana" panose="020B0604030504040204" pitchFamily="34" charset="0"/>
              <a:ea typeface="Verdana" panose="020B0604030504040204" pitchFamily="34" charset="0"/>
            </a:endParaRPr>
          </a:p>
          <a:p>
            <a:pPr marL="285750" marR="0" lvl="0" indent="-285750" algn="just" rtl="0">
              <a:lnSpc>
                <a:spcPct val="100000"/>
              </a:lnSpc>
              <a:spcBef>
                <a:spcPts val="0"/>
              </a:spcBef>
              <a:spcAft>
                <a:spcPts val="0"/>
              </a:spcAft>
              <a:buFont typeface="Wingdings" panose="05000000000000000000" pitchFamily="2" charset="2"/>
              <a:buChar char="Ø"/>
            </a:pPr>
            <a:r>
              <a:rPr lang="en-US" dirty="0"/>
              <a:t>Implement edge detection algorithms (Canny, Sobel) on ZYNQ 7000 SoC for real-time plant disease segmentation.</a:t>
            </a:r>
          </a:p>
          <a:p>
            <a:pPr marL="285750" marR="0" lvl="0" indent="-285750" algn="just" rtl="0">
              <a:lnSpc>
                <a:spcPct val="100000"/>
              </a:lnSpc>
              <a:spcBef>
                <a:spcPts val="0"/>
              </a:spcBef>
              <a:spcAft>
                <a:spcPts val="0"/>
              </a:spcAft>
              <a:buFont typeface="Wingdings" panose="05000000000000000000" pitchFamily="2" charset="2"/>
              <a:buChar char="Ø"/>
            </a:pPr>
            <a:r>
              <a:rPr lang="en-US" dirty="0"/>
              <a:t>Begin integration of Edge AI models  for classifying diseased plants based on detected features.</a:t>
            </a:r>
          </a:p>
          <a:p>
            <a:pPr marL="285750" marR="0" lvl="0" indent="-285750" algn="just" rtl="0">
              <a:lnSpc>
                <a:spcPct val="100000"/>
              </a:lnSpc>
              <a:spcBef>
                <a:spcPts val="0"/>
              </a:spcBef>
              <a:spcAft>
                <a:spcPts val="0"/>
              </a:spcAft>
              <a:buFont typeface="Wingdings" panose="05000000000000000000" pitchFamily="2" charset="2"/>
              <a:buChar char="Ø"/>
            </a:pPr>
            <a:r>
              <a:rPr lang="en-US" dirty="0"/>
              <a:t>Optimize processing efficiency and accuracy for faster, low-latency disease detection on edge devices.</a:t>
            </a:r>
          </a:p>
          <a:p>
            <a:pPr marL="285750" marR="0" lvl="0" indent="-285750" algn="just" rtl="0">
              <a:lnSpc>
                <a:spcPct val="100000"/>
              </a:lnSpc>
              <a:spcBef>
                <a:spcPts val="0"/>
              </a:spcBef>
              <a:spcAft>
                <a:spcPts val="0"/>
              </a:spcAft>
              <a:buFont typeface="Wingdings" panose="05000000000000000000" pitchFamily="2" charset="2"/>
              <a:buChar char="Ø"/>
            </a:pPr>
            <a:r>
              <a:rPr lang="en-US" dirty="0"/>
              <a:t>Conduct a comparative study of various edge detection and AI classification techniques for improved plant disease identification.</a:t>
            </a: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5678261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a:solidFill>
                  <a:srgbClr val="007069"/>
                </a:solidFill>
                <a:latin typeface="Open Sans"/>
                <a:ea typeface="Open Sans"/>
                <a:cs typeface="Open Sans"/>
                <a:sym typeface="Open Sans"/>
              </a:rPr>
              <a:t>THANK </a:t>
            </a:r>
            <a:r>
              <a:rPr lang="en-US" sz="11500" b="1" i="0" u="none" strike="noStrike" cap="none">
                <a:solidFill>
                  <a:srgbClr val="A5A5A5"/>
                </a:solidFill>
                <a:latin typeface="Open Sans"/>
                <a:ea typeface="Open Sans"/>
                <a:cs typeface="Open Sans"/>
                <a:sym typeface="Open Sans"/>
              </a:rPr>
              <a:t>YOU</a:t>
            </a:r>
            <a:endParaRPr sz="1400" b="0" i="0" u="none" strike="noStrike" cap="none">
              <a:solidFill>
                <a:srgbClr val="000000"/>
              </a:solidFill>
              <a:latin typeface="Aharoni"/>
              <a:ea typeface="Aharoni"/>
              <a:cs typeface="Aharoni"/>
              <a:sym typeface="Aharoni"/>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a:solidFill>
                  <a:srgbClr val="7F7F7F"/>
                </a:solidFill>
                <a:latin typeface="Open Sans"/>
                <a:ea typeface="Open Sans"/>
                <a:cs typeface="Open Sans"/>
                <a:sym typeface="Open Sans"/>
              </a:rPr>
              <a:t>Have a Great Day ! </a:t>
            </a:r>
            <a:endParaRPr sz="1400" b="0" i="0" u="none" strike="noStrike" cap="none" dirty="0">
              <a:solidFill>
                <a:srgbClr val="000000"/>
              </a:solidFill>
              <a:latin typeface="Aharoni"/>
              <a:ea typeface="Aharoni"/>
              <a:cs typeface="Aharoni"/>
              <a:sym typeface="Aharon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4FB4E-AB25-B986-6544-C0296069542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62EDE2B-D87B-D03F-3482-F7F114A4F0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dirty="0"/>
          </a:p>
        </p:txBody>
      </p:sp>
      <p:sp>
        <p:nvSpPr>
          <p:cNvPr id="4" name="Google Shape;125;p3">
            <a:extLst>
              <a:ext uri="{FF2B5EF4-FFF2-40B4-BE49-F238E27FC236}">
                <a16:creationId xmlns:a16="http://schemas.microsoft.com/office/drawing/2014/main" id="{C625E54E-A86D-9B94-B470-0435C69F95E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 Iteration 2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67B823CE-7BA9-D714-A424-29AA44BD6144}"/>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Iteration : Results + Validation against the use cases and test cases </a:t>
            </a: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7614680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A65F51-F37A-0F0B-AFF4-2134BDC03074}"/>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60440EB-4A8A-D93C-606D-594A9C00C62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dirty="0"/>
          </a:p>
        </p:txBody>
      </p:sp>
      <p:sp>
        <p:nvSpPr>
          <p:cNvPr id="4" name="Google Shape;125;p3">
            <a:extLst>
              <a:ext uri="{FF2B5EF4-FFF2-40B4-BE49-F238E27FC236}">
                <a16:creationId xmlns:a16="http://schemas.microsoft.com/office/drawing/2014/main" id="{6E899E6C-558C-950D-AACE-666F4910120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 Iteration </a:t>
            </a:r>
            <a:r>
              <a:rPr lang="en-US" sz="2400" b="1" dirty="0">
                <a:latin typeface="Montserrat"/>
                <a:ea typeface="Montserrat"/>
                <a:cs typeface="Montserrat"/>
                <a:sym typeface="Montserrat"/>
              </a:rPr>
              <a:t>3 (Optional)</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935777F9-D82A-2939-0C57-126FBC7D4C26}"/>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Iteration : Results + Validation against the use cases and test cases </a:t>
            </a: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238600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E2842-485B-A1BA-74A8-3079DADFFA4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35B471-CC7E-7CB9-A4D6-FB503C8052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dirty="0"/>
          </a:p>
        </p:txBody>
      </p:sp>
      <p:sp>
        <p:nvSpPr>
          <p:cNvPr id="4" name="Google Shape;125;p3">
            <a:extLst>
              <a:ext uri="{FF2B5EF4-FFF2-40B4-BE49-F238E27FC236}">
                <a16:creationId xmlns:a16="http://schemas.microsoft.com/office/drawing/2014/main" id="{67F9DACA-35DE-941A-CCEE-D335FBEB89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Contribution</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5951DA8A-453F-9B13-3160-FA60A7CB42E6}"/>
              </a:ext>
            </a:extLst>
          </p:cNvPr>
          <p:cNvSpPr txBox="1"/>
          <p:nvPr/>
        </p:nvSpPr>
        <p:spPr>
          <a:xfrm>
            <a:off x="452284" y="788096"/>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Team Progress and Movement</a:t>
            </a:r>
          </a:p>
          <a:p>
            <a:pPr marL="285750" marR="0" lvl="0" indent="-285750" rtl="0">
              <a:lnSpc>
                <a:spcPct val="100000"/>
              </a:lnSpc>
              <a:spcBef>
                <a:spcPts val="0"/>
              </a:spcBef>
              <a:spcAft>
                <a:spcPts val="0"/>
              </a:spcAft>
              <a:buFont typeface="Arial" panose="020B0604020202020204" pitchFamily="34" charset="0"/>
              <a:buChar char="•"/>
            </a:pPr>
            <a:r>
              <a:rPr lang="en-IN" dirty="0" err="1">
                <a:latin typeface="Verdana" panose="020B0604030504040204" pitchFamily="34" charset="0"/>
                <a:ea typeface="Verdana" panose="020B0604030504040204" pitchFamily="34" charset="0"/>
              </a:rPr>
              <a:t>Xx</a:t>
            </a: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IN" dirty="0" err="1">
                <a:latin typeface="Verdana" panose="020B0604030504040204" pitchFamily="34" charset="0"/>
                <a:ea typeface="Verdana" panose="020B0604030504040204" pitchFamily="34" charset="0"/>
              </a:rPr>
              <a:t>Xx</a:t>
            </a: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X</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X</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E154839C-B3E3-3A7B-9FDD-C49C18A4F130}"/>
              </a:ext>
            </a:extLst>
          </p:cNvPr>
          <p:cNvSpPr txBox="1"/>
          <p:nvPr/>
        </p:nvSpPr>
        <p:spPr>
          <a:xfrm>
            <a:off x="6213988" y="757114"/>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Individual Contribution </a:t>
            </a:r>
          </a:p>
          <a:p>
            <a:pPr lvl="3"/>
            <a:r>
              <a:rPr lang="en-IN" dirty="0">
                <a:latin typeface="Verdana" panose="020B0604030504040204" pitchFamily="34" charset="0"/>
                <a:ea typeface="Verdana" panose="020B0604030504040204" pitchFamily="34" charset="0"/>
              </a:rPr>
              <a:t>Key contributions: Team Member Name </a:t>
            </a:r>
          </a:p>
          <a:p>
            <a:pPr marL="285750" lvl="1" indent="-285750">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lvl="3"/>
            <a:r>
              <a:rPr lang="en-IN" dirty="0">
                <a:latin typeface="Verdana" panose="020B0604030504040204" pitchFamily="34" charset="0"/>
                <a:ea typeface="Verdana" panose="020B0604030504040204" pitchFamily="34" charset="0"/>
              </a:rPr>
              <a:t>Key contributions: Team Member Name </a:t>
            </a:r>
          </a:p>
          <a:p>
            <a:pPr marL="285750" lvl="1" indent="-285750">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lvl="3"/>
            <a:r>
              <a:rPr lang="en-IN" dirty="0">
                <a:latin typeface="Verdana" panose="020B0604030504040204" pitchFamily="34" charset="0"/>
                <a:ea typeface="Verdana" panose="020B0604030504040204" pitchFamily="34" charset="0"/>
              </a:rPr>
              <a:t>Key contributions: Team Member Name </a:t>
            </a:r>
          </a:p>
          <a:p>
            <a:pPr marL="285750" lvl="1" indent="-285750">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lvl="3"/>
            <a:r>
              <a:rPr lang="en-IN" dirty="0">
                <a:latin typeface="Verdana" panose="020B0604030504040204" pitchFamily="34" charset="0"/>
                <a:ea typeface="Verdana" panose="020B0604030504040204" pitchFamily="34" charset="0"/>
              </a:rPr>
              <a:t>Key contributions: Team Member Name </a:t>
            </a:r>
          </a:p>
          <a:p>
            <a:pPr marL="285750" lvl="1" indent="-285750">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lvl="3"/>
            <a:r>
              <a:rPr lang="en-IN" dirty="0">
                <a:latin typeface="Verdana" panose="020B0604030504040204" pitchFamily="34" charset="0"/>
                <a:ea typeface="Verdana" panose="020B0604030504040204" pitchFamily="34" charset="0"/>
              </a:rPr>
              <a:t>Key contributions: Team Member Name </a:t>
            </a:r>
          </a:p>
          <a:p>
            <a:pPr marL="285750" lvl="1" indent="-285750">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XX</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427572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1EF97A4B-E82E-712F-CA13-78D59E17A26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Objective and Goals</a:t>
            </a:r>
            <a:endParaRPr dirty="0"/>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Objective </a:t>
            </a:r>
            <a:endParaRPr sz="1000" b="1" i="0" u="none" strike="noStrike" cap="none" dirty="0">
              <a:solidFill>
                <a:srgbClr val="000000"/>
              </a:solidFill>
              <a:latin typeface="Arial"/>
              <a:ea typeface="Arial"/>
              <a:cs typeface="Arial"/>
              <a:sym typeface="Arial"/>
            </a:endParaRPr>
          </a:p>
        </p:txBody>
      </p:sp>
      <p:sp>
        <p:nvSpPr>
          <p:cNvPr id="5" name="Google Shape;120;p76">
            <a:extLst>
              <a:ext uri="{FF2B5EF4-FFF2-40B4-BE49-F238E27FC236}">
                <a16:creationId xmlns:a16="http://schemas.microsoft.com/office/drawing/2014/main" id="{17BF0AA4-CB04-F194-9E07-5F430F49129E}"/>
              </a:ext>
            </a:extLst>
          </p:cNvPr>
          <p:cNvSpPr/>
          <p:nvPr/>
        </p:nvSpPr>
        <p:spPr>
          <a:xfrm>
            <a:off x="550606" y="3429000"/>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Goals</a:t>
            </a:r>
            <a:endParaRPr sz="1000" b="1" i="0" u="none" strike="noStrike" cap="none" dirty="0">
              <a:solidFill>
                <a:srgbClr val="000000"/>
              </a:solidFill>
              <a:latin typeface="Arial"/>
              <a:ea typeface="Arial"/>
              <a:cs typeface="Arial"/>
              <a:sym typeface="Arial"/>
            </a:endParaRPr>
          </a:p>
        </p:txBody>
      </p:sp>
      <p:sp>
        <p:nvSpPr>
          <p:cNvPr id="33" name="TextBox 32">
            <a:extLst>
              <a:ext uri="{FF2B5EF4-FFF2-40B4-BE49-F238E27FC236}">
                <a16:creationId xmlns:a16="http://schemas.microsoft.com/office/drawing/2014/main" id="{A1111477-E886-23E8-64BD-4CADAD76379A}"/>
              </a:ext>
            </a:extLst>
          </p:cNvPr>
          <p:cNvSpPr txBox="1"/>
          <p:nvPr/>
        </p:nvSpPr>
        <p:spPr>
          <a:xfrm>
            <a:off x="1000124" y="1268361"/>
            <a:ext cx="9943179" cy="2893100"/>
          </a:xfrm>
          <a:prstGeom prst="rect">
            <a:avLst/>
          </a:prstGeom>
          <a:noFill/>
        </p:spPr>
        <p:txBody>
          <a:bodyPr wrap="square" rtlCol="0">
            <a:spAutoFit/>
          </a:bodyPr>
          <a:lstStyle/>
          <a:p>
            <a:r>
              <a:rPr lang="en-IN" dirty="0">
                <a:latin typeface="Verdana" panose="020B0604030504040204" pitchFamily="34" charset="0"/>
                <a:ea typeface="Verdana" panose="020B0604030504040204" pitchFamily="34" charset="0"/>
              </a:rPr>
              <a:t>Brief Description </a:t>
            </a:r>
          </a:p>
          <a:p>
            <a:endParaRPr lang="en-US" dirty="0"/>
          </a:p>
          <a:p>
            <a:pPr marL="285750" indent="-285750" algn="just">
              <a:buFont typeface="Wingdings" panose="05000000000000000000" pitchFamily="2" charset="2"/>
              <a:buChar char="q"/>
            </a:pPr>
            <a:r>
              <a:rPr lang="en-US" dirty="0"/>
              <a:t>To use ZYNQ 7000 SoC to process plant leaf images and videos, focusing on edge detection and real-time analysis.</a:t>
            </a:r>
          </a:p>
          <a:p>
            <a:pPr marL="285750" indent="-285750" algn="just">
              <a:buFont typeface="Wingdings" panose="05000000000000000000" pitchFamily="2" charset="2"/>
              <a:buChar char="q"/>
            </a:pPr>
            <a:r>
              <a:rPr lang="en-US" dirty="0"/>
              <a:t>To develop external AI models to classify plant diseases based on processed data.</a:t>
            </a:r>
          </a:p>
          <a:p>
            <a:pPr marL="285750" indent="-285750" algn="just">
              <a:buFont typeface="Wingdings" panose="05000000000000000000" pitchFamily="2" charset="2"/>
              <a:buChar char="q"/>
            </a:pPr>
            <a:r>
              <a:rPr lang="en-US" dirty="0"/>
              <a:t>To ensure real-time performance and robustness under varying agricultural conditions.</a:t>
            </a:r>
          </a:p>
          <a:p>
            <a:pPr marL="285750" indent="-285750" algn="just">
              <a:buFont typeface="Wingdings" panose="05000000000000000000" pitchFamily="2" charset="2"/>
              <a:buChar char="q"/>
            </a:pPr>
            <a:r>
              <a:rPr lang="en-US" dirty="0"/>
              <a:t>To compare ZYNQ’s image processing performance with other platforms.</a:t>
            </a: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p:txBody>
      </p:sp>
      <p:sp>
        <p:nvSpPr>
          <p:cNvPr id="34" name="TextBox 33">
            <a:extLst>
              <a:ext uri="{FF2B5EF4-FFF2-40B4-BE49-F238E27FC236}">
                <a16:creationId xmlns:a16="http://schemas.microsoft.com/office/drawing/2014/main" id="{4A9AEFFB-1A20-899A-F8E0-29DEDB267EF4}"/>
              </a:ext>
            </a:extLst>
          </p:cNvPr>
          <p:cNvSpPr txBox="1"/>
          <p:nvPr/>
        </p:nvSpPr>
        <p:spPr>
          <a:xfrm>
            <a:off x="1014942" y="3860497"/>
            <a:ext cx="9943179" cy="2677656"/>
          </a:xfrm>
          <a:prstGeom prst="rect">
            <a:avLst/>
          </a:prstGeom>
          <a:noFill/>
        </p:spPr>
        <p:txBody>
          <a:bodyPr wrap="square" rtlCol="0">
            <a:spAutoFit/>
          </a:bodyPr>
          <a:lstStyle/>
          <a:p>
            <a:r>
              <a:rPr lang="en-IN" dirty="0">
                <a:latin typeface="Verdana" panose="020B0604030504040204" pitchFamily="34" charset="0"/>
                <a:ea typeface="Verdana" panose="020B0604030504040204" pitchFamily="34" charset="0"/>
              </a:rPr>
              <a:t>Main Goals</a:t>
            </a:r>
          </a:p>
          <a:p>
            <a:pPr algn="just"/>
            <a:r>
              <a:rPr lang="en-US" b="1" dirty="0"/>
              <a:t>Real-Time Disease Detection</a:t>
            </a:r>
            <a:r>
              <a:rPr lang="en-US" dirty="0"/>
              <a:t>:</a:t>
            </a:r>
          </a:p>
          <a:p>
            <a:pPr marL="285750" indent="-285750" algn="just">
              <a:buFont typeface="Wingdings" panose="05000000000000000000" pitchFamily="2" charset="2"/>
              <a:buChar char="Ø"/>
            </a:pPr>
            <a:r>
              <a:rPr lang="en-US" dirty="0"/>
              <a:t>Achieve accurate and timely detection of plant diseases to facilitate prompt intervention.</a:t>
            </a:r>
          </a:p>
          <a:p>
            <a:pPr algn="just"/>
            <a:r>
              <a:rPr lang="en-IN" b="1" dirty="0"/>
              <a:t>Scalable Agricultural Solution</a:t>
            </a:r>
            <a:r>
              <a:rPr lang="en-IN" dirty="0"/>
              <a:t>:</a:t>
            </a:r>
          </a:p>
          <a:p>
            <a:pPr marL="285750" indent="-285750" algn="just">
              <a:buFont typeface="Wingdings" panose="05000000000000000000" pitchFamily="2" charset="2"/>
              <a:buChar char="Ø"/>
            </a:pPr>
            <a:r>
              <a:rPr lang="en-IN" dirty="0"/>
              <a:t>Develop a cost-effective and scalable system suitable for deployment in diverse agricultural environments.</a:t>
            </a:r>
          </a:p>
          <a:p>
            <a:endParaRPr lang="en-IN" dirty="0">
              <a:latin typeface="Verdana" panose="020B0604030504040204" pitchFamily="34" charset="0"/>
              <a:ea typeface="Verdana" panose="020B0604030504040204" pitchFamily="34" charset="0"/>
            </a:endParaRPr>
          </a:p>
          <a:p>
            <a:r>
              <a:rPr lang="en-IN" dirty="0">
                <a:latin typeface="Verdana" panose="020B0604030504040204" pitchFamily="34" charset="0"/>
                <a:ea typeface="Verdana" panose="020B0604030504040204" pitchFamily="34" charset="0"/>
              </a:rPr>
              <a:t>Additional Goals</a:t>
            </a:r>
          </a:p>
          <a:p>
            <a:pPr marL="285750" indent="-285750">
              <a:buFont typeface="Wingdings" panose="05000000000000000000" pitchFamily="2" charset="2"/>
              <a:buChar char="Ø"/>
            </a:pPr>
            <a:r>
              <a:rPr lang="en-US" dirty="0"/>
              <a:t>Expand detection to other agricultural diagnostics like pests or nutrient deficiencies.</a:t>
            </a:r>
            <a:endParaRPr lang="en-IN" dirty="0">
              <a:latin typeface="Verdana" panose="020B0604030504040204" pitchFamily="34" charset="0"/>
              <a:ea typeface="Verdana" panose="020B0604030504040204" pitchFamily="34" charset="0"/>
            </a:endParaRPr>
          </a:p>
          <a:p>
            <a:pPr marL="285750" indent="-285750">
              <a:buFont typeface="Wingdings" panose="05000000000000000000" pitchFamily="2" charset="2"/>
              <a:buChar char="Ø"/>
            </a:pPr>
            <a:r>
              <a:rPr lang="en-US" dirty="0"/>
              <a:t>Validate the system through field tests for practical usability and refinement.</a:t>
            </a:r>
            <a:endParaRPr lang="en-IN" dirty="0">
              <a:latin typeface="Verdana" panose="020B0604030504040204" pitchFamily="34" charset="0"/>
              <a:ea typeface="Verdana" panose="020B0604030504040204" pitchFamily="34" charset="0"/>
            </a:endParaRPr>
          </a:p>
          <a:p>
            <a:pPr marL="285750" indent="-285750">
              <a:buFont typeface="Wingdings" panose="05000000000000000000" pitchFamily="2" charset="2"/>
              <a:buChar char="Ø"/>
            </a:pPr>
            <a:r>
              <a:rPr lang="en-US" dirty="0"/>
              <a:t>Develop a user-friendly interface to assist farmers in decision-making.</a:t>
            </a:r>
            <a:endParaRPr lang="en-IN" dirty="0">
              <a:latin typeface="Verdana" panose="020B0604030504040204" pitchFamily="34" charset="0"/>
              <a:ea typeface="Verdana" panose="020B0604030504040204" pitchFamily="34" charset="0"/>
            </a:endParaRPr>
          </a:p>
          <a:p>
            <a:pPr marL="285750" indent="-285750">
              <a:buFont typeface="Wingdings" panose="05000000000000000000" pitchFamily="2" charset="2"/>
              <a:buChar char="Ø"/>
            </a:pPr>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Tree>
    <p:extLst>
      <p:ext uri="{BB962C8B-B14F-4D97-AF65-F5344CB8AC3E}">
        <p14:creationId xmlns:p14="http://schemas.microsoft.com/office/powerpoint/2010/main" val="1429641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5D277163-DDF4-8A7D-727E-9DC95265C51D}"/>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C6ECFB60-4922-9557-3C5E-7FA842E8B16A}"/>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IN" dirty="0">
                <a:latin typeface="Verdana" panose="020B0604030504040204" pitchFamily="34" charset="0"/>
                <a:ea typeface="Verdana" panose="020B0604030504040204" pitchFamily="34" charset="0"/>
              </a:rPr>
              <a:t>Gant Chart  - Milestones and Activities </a:t>
            </a:r>
          </a:p>
          <a:p>
            <a:pPr marL="0" marR="0" lvl="0" indent="0" algn="ctr" rtl="0">
              <a:lnSpc>
                <a:spcPct val="100000"/>
              </a:lnSpc>
              <a:spcBef>
                <a:spcPts val="0"/>
              </a:spcBef>
              <a:spcAft>
                <a:spcPts val="0"/>
              </a:spcAft>
              <a:buNone/>
            </a:pPr>
            <a:r>
              <a:rPr lang="en-IN" dirty="0">
                <a:latin typeface="Verdana" panose="020B0604030504040204" pitchFamily="34" charset="0"/>
                <a:ea typeface="Verdana" panose="020B0604030504040204" pitchFamily="34" charset="0"/>
              </a:rPr>
              <a:t>Resources : </a:t>
            </a:r>
            <a:r>
              <a:rPr lang="en-IN" dirty="0">
                <a:latin typeface="Verdana" panose="020B0604030504040204" pitchFamily="34" charset="0"/>
                <a:ea typeface="Verdana" panose="020B0604030504040204" pitchFamily="34" charset="0"/>
                <a:hlinkClick r:id="rId3"/>
              </a:rPr>
              <a:t>https://www.officetimeline.com/gantt-chart/how-to-make/excel</a:t>
            </a:r>
            <a:r>
              <a:rPr lang="en-IN" dirty="0">
                <a:latin typeface="Verdana" panose="020B0604030504040204" pitchFamily="34" charset="0"/>
                <a:ea typeface="Verdana" panose="020B0604030504040204" pitchFamily="34" charset="0"/>
              </a:rPr>
              <a:t> &amp; </a:t>
            </a:r>
            <a:r>
              <a:rPr lang="en-IN" dirty="0">
                <a:latin typeface="Verdana" panose="020B0604030504040204" pitchFamily="34" charset="0"/>
                <a:ea typeface="Verdana" panose="020B0604030504040204" pitchFamily="34" charset="0"/>
                <a:hlinkClick r:id="rId4"/>
              </a:rPr>
              <a:t>https://www.teamgantt.com/</a:t>
            </a:r>
            <a:r>
              <a:rPr lang="en-IN" dirty="0">
                <a:latin typeface="Verdana" panose="020B0604030504040204" pitchFamily="34" charset="0"/>
                <a:ea typeface="Verdana" panose="020B0604030504040204" pitchFamily="34" charset="0"/>
              </a:rPr>
              <a:t> </a:t>
            </a:r>
          </a:p>
        </p:txBody>
      </p:sp>
      <p:sp>
        <p:nvSpPr>
          <p:cNvPr id="3" name="Slide Number Placeholder 2">
            <a:extLst>
              <a:ext uri="{FF2B5EF4-FFF2-40B4-BE49-F238E27FC236}">
                <a16:creationId xmlns:a16="http://schemas.microsoft.com/office/drawing/2014/main" id="{83241AC6-CE23-A38B-BD86-17E34844F7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
        <p:nvSpPr>
          <p:cNvPr id="5" name="Google Shape;125;p3">
            <a:extLst>
              <a:ext uri="{FF2B5EF4-FFF2-40B4-BE49-F238E27FC236}">
                <a16:creationId xmlns:a16="http://schemas.microsoft.com/office/drawing/2014/main" id="{12977A3E-566F-814B-0D9C-37C0E11411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Project Plan (Clearly mention milestone for objectives under each reviews)</a:t>
            </a:r>
            <a:endParaRPr dirty="0"/>
          </a:p>
        </p:txBody>
      </p:sp>
      <p:pic>
        <p:nvPicPr>
          <p:cNvPr id="1026" name="Picture 2" descr="Output image">
            <a:extLst>
              <a:ext uri="{FF2B5EF4-FFF2-40B4-BE49-F238E27FC236}">
                <a16:creationId xmlns:a16="http://schemas.microsoft.com/office/drawing/2014/main" id="{55A154CC-5198-C8AF-AD18-184E50F346A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5587"/>
          <a:stretch/>
        </p:blipFill>
        <p:spPr bwMode="auto">
          <a:xfrm>
            <a:off x="1661652" y="1514169"/>
            <a:ext cx="8082116" cy="395905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71F3DAE-BD09-2B61-65F1-0E0EF6BD4288}"/>
              </a:ext>
            </a:extLst>
          </p:cNvPr>
          <p:cNvSpPr txBox="1"/>
          <p:nvPr/>
        </p:nvSpPr>
        <p:spPr>
          <a:xfrm>
            <a:off x="2320413" y="5618628"/>
            <a:ext cx="7128386" cy="307777"/>
          </a:xfrm>
          <a:prstGeom prst="rect">
            <a:avLst/>
          </a:prstGeom>
          <a:noFill/>
        </p:spPr>
        <p:txBody>
          <a:bodyPr wrap="square" rtlCol="0">
            <a:spAutoFit/>
          </a:bodyPr>
          <a:lstStyle/>
          <a:p>
            <a:r>
              <a:rPr lang="en-US" dirty="0"/>
              <a:t>Figure: Gantt Chart for FPGA-Based Plant Disease Detection System Development</a:t>
            </a:r>
            <a:endParaRPr lang="en-IN" dirty="0"/>
          </a:p>
        </p:txBody>
      </p:sp>
      <p:sp>
        <p:nvSpPr>
          <p:cNvPr id="4" name="TextBox 3">
            <a:extLst>
              <a:ext uri="{FF2B5EF4-FFF2-40B4-BE49-F238E27FC236}">
                <a16:creationId xmlns:a16="http://schemas.microsoft.com/office/drawing/2014/main" id="{29CF6985-84E4-94BF-C275-FD05B1AF8A8A}"/>
              </a:ext>
            </a:extLst>
          </p:cNvPr>
          <p:cNvSpPr txBox="1"/>
          <p:nvPr/>
        </p:nvSpPr>
        <p:spPr>
          <a:xfrm>
            <a:off x="4264090" y="3493698"/>
            <a:ext cx="1017037" cy="276999"/>
          </a:xfrm>
          <a:prstGeom prst="rect">
            <a:avLst/>
          </a:prstGeom>
          <a:noFill/>
        </p:spPr>
        <p:txBody>
          <a:bodyPr wrap="square" rtlCol="0">
            <a:spAutoFit/>
          </a:bodyPr>
          <a:lstStyle/>
          <a:p>
            <a:r>
              <a:rPr lang="en-US" sz="1200" dirty="0"/>
              <a:t>Phase-1</a:t>
            </a:r>
            <a:endParaRPr lang="en-IN" sz="1200" dirty="0"/>
          </a:p>
        </p:txBody>
      </p:sp>
      <p:sp>
        <p:nvSpPr>
          <p:cNvPr id="7" name="TextBox 6">
            <a:extLst>
              <a:ext uri="{FF2B5EF4-FFF2-40B4-BE49-F238E27FC236}">
                <a16:creationId xmlns:a16="http://schemas.microsoft.com/office/drawing/2014/main" id="{1C0503B2-EE01-004A-2B95-4DCE7A65AA3A}"/>
              </a:ext>
            </a:extLst>
          </p:cNvPr>
          <p:cNvSpPr txBox="1"/>
          <p:nvPr/>
        </p:nvSpPr>
        <p:spPr>
          <a:xfrm>
            <a:off x="5565710" y="2878493"/>
            <a:ext cx="914400" cy="461665"/>
          </a:xfrm>
          <a:prstGeom prst="rect">
            <a:avLst/>
          </a:prstGeom>
          <a:noFill/>
        </p:spPr>
        <p:txBody>
          <a:bodyPr wrap="square" rtlCol="0">
            <a:spAutoFit/>
          </a:bodyPr>
          <a:lstStyle/>
          <a:p>
            <a:r>
              <a:rPr lang="en-US" sz="1200" dirty="0"/>
              <a:t>Phase-2</a:t>
            </a:r>
          </a:p>
          <a:p>
            <a:r>
              <a:rPr lang="en-US" sz="1200" dirty="0"/>
              <a:t>Review 1</a:t>
            </a:r>
            <a:endParaRPr lang="en-IN" sz="1200" dirty="0"/>
          </a:p>
        </p:txBody>
      </p:sp>
    </p:spTree>
    <p:extLst>
      <p:ext uri="{BB962C8B-B14F-4D97-AF65-F5344CB8AC3E}">
        <p14:creationId xmlns:p14="http://schemas.microsoft.com/office/powerpoint/2010/main" val="3316315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BC1B4-9E9B-A924-7123-D159F962F186}"/>
              </a:ext>
            </a:extLst>
          </p:cNvPr>
          <p:cNvSpPr>
            <a:spLocks noGrp="1"/>
          </p:cNvSpPr>
          <p:nvPr>
            <p:ph type="title"/>
          </p:nvPr>
        </p:nvSpPr>
        <p:spPr/>
        <p:txBody>
          <a:bodyPr/>
          <a:lstStyle/>
          <a:p>
            <a:r>
              <a:rPr lang="en-US" dirty="0"/>
              <a:t>Milestones</a:t>
            </a:r>
            <a:endParaRPr lang="en-IN" dirty="0"/>
          </a:p>
        </p:txBody>
      </p:sp>
      <p:sp>
        <p:nvSpPr>
          <p:cNvPr id="3" name="TextBox 2">
            <a:extLst>
              <a:ext uri="{FF2B5EF4-FFF2-40B4-BE49-F238E27FC236}">
                <a16:creationId xmlns:a16="http://schemas.microsoft.com/office/drawing/2014/main" id="{D64A7CA9-AED3-EEFB-B5F9-C318E944D892}"/>
              </a:ext>
            </a:extLst>
          </p:cNvPr>
          <p:cNvSpPr txBox="1"/>
          <p:nvPr/>
        </p:nvSpPr>
        <p:spPr>
          <a:xfrm>
            <a:off x="943897" y="1111045"/>
            <a:ext cx="10333703" cy="4616648"/>
          </a:xfrm>
          <a:prstGeom prst="rect">
            <a:avLst/>
          </a:prstGeom>
          <a:noFill/>
        </p:spPr>
        <p:txBody>
          <a:bodyPr wrap="square" rtlCol="0">
            <a:spAutoFit/>
          </a:bodyPr>
          <a:lstStyle/>
          <a:p>
            <a:pPr>
              <a:buFont typeface="+mj-lt"/>
              <a:buAutoNum type="arabicPeriod"/>
            </a:pPr>
            <a:r>
              <a:rPr lang="en-IN" b="1" dirty="0"/>
              <a:t>Literature Survey &amp; Objective Finalization</a:t>
            </a:r>
            <a:endParaRPr lang="en-IN" dirty="0"/>
          </a:p>
          <a:p>
            <a:pPr marL="742950" lvl="1" indent="-285750" algn="just">
              <a:buFont typeface="Wingdings" panose="05000000000000000000" pitchFamily="2" charset="2"/>
              <a:buChar char="§"/>
            </a:pPr>
            <a:r>
              <a:rPr lang="en-IN" dirty="0"/>
              <a:t>Completed literature review and finalized project objectives.</a:t>
            </a:r>
          </a:p>
          <a:p>
            <a:pPr>
              <a:buFont typeface="+mj-lt"/>
              <a:buAutoNum type="arabicPeriod"/>
            </a:pPr>
            <a:r>
              <a:rPr lang="en-IN" b="1" dirty="0"/>
              <a:t>MATLAB Implementation</a:t>
            </a:r>
            <a:endParaRPr lang="en-IN" dirty="0"/>
          </a:p>
          <a:p>
            <a:pPr marL="742950" lvl="1" indent="-285750" algn="just">
              <a:buFont typeface="Wingdings" panose="05000000000000000000" pitchFamily="2" charset="2"/>
              <a:buChar char="§"/>
            </a:pPr>
            <a:r>
              <a:rPr lang="en-IN" dirty="0"/>
              <a:t>Implemented </a:t>
            </a:r>
            <a:r>
              <a:rPr lang="en-IN" b="1" dirty="0"/>
              <a:t>Canny</a:t>
            </a:r>
            <a:r>
              <a:rPr lang="en-IN" dirty="0"/>
              <a:t> and </a:t>
            </a:r>
            <a:r>
              <a:rPr lang="en-IN" b="1" dirty="0"/>
              <a:t>Sobel edge detection</a:t>
            </a:r>
            <a:r>
              <a:rPr lang="en-IN" dirty="0"/>
              <a:t>.</a:t>
            </a:r>
          </a:p>
          <a:p>
            <a:pPr marL="742950" lvl="1" indent="-285750" algn="just">
              <a:buFont typeface="Wingdings" panose="05000000000000000000" pitchFamily="2" charset="2"/>
              <a:buChar char="§"/>
            </a:pPr>
            <a:r>
              <a:rPr lang="en-IN" dirty="0"/>
              <a:t>Used </a:t>
            </a:r>
            <a:r>
              <a:rPr lang="en-IN" b="1" dirty="0"/>
              <a:t>Otsu’s method</a:t>
            </a:r>
            <a:r>
              <a:rPr lang="en-IN" dirty="0"/>
              <a:t> and </a:t>
            </a:r>
            <a:r>
              <a:rPr lang="en-IN" b="1" dirty="0"/>
              <a:t>K-means clustering</a:t>
            </a:r>
            <a:r>
              <a:rPr lang="en-IN" dirty="0"/>
              <a:t> for separating healthy and diseased plant parts.</a:t>
            </a:r>
          </a:p>
          <a:p>
            <a:pPr>
              <a:buFont typeface="+mj-lt"/>
              <a:buAutoNum type="arabicPeriod"/>
            </a:pPr>
            <a:r>
              <a:rPr lang="en-IN" b="1" dirty="0" err="1"/>
              <a:t>Vivado</a:t>
            </a:r>
            <a:r>
              <a:rPr lang="en-IN" b="1" dirty="0"/>
              <a:t> Setup for ZYNQ 7000 SoC</a:t>
            </a:r>
            <a:endParaRPr lang="en-IN" dirty="0"/>
          </a:p>
          <a:p>
            <a:pPr marL="742950" lvl="1" indent="-285750" algn="just">
              <a:buFont typeface="Wingdings" panose="05000000000000000000" pitchFamily="2" charset="2"/>
              <a:buChar char="§"/>
            </a:pPr>
            <a:r>
              <a:rPr lang="en-IN" dirty="0"/>
              <a:t>Transition to </a:t>
            </a:r>
            <a:r>
              <a:rPr lang="en-IN" b="1" dirty="0" err="1"/>
              <a:t>Vivado</a:t>
            </a:r>
            <a:r>
              <a:rPr lang="en-IN" dirty="0"/>
              <a:t> for hardware integration with </a:t>
            </a:r>
            <a:r>
              <a:rPr lang="en-IN" b="1" dirty="0"/>
              <a:t>ZYNQ 7000 </a:t>
            </a:r>
            <a:r>
              <a:rPr lang="en-IN" b="1" dirty="0" err="1"/>
              <a:t>SoC</a:t>
            </a:r>
            <a:r>
              <a:rPr lang="en-IN" dirty="0" err="1"/>
              <a:t>.</a:t>
            </a:r>
            <a:endParaRPr lang="en-IN" dirty="0"/>
          </a:p>
          <a:p>
            <a:pPr marL="742950" lvl="1" indent="-285750" algn="just">
              <a:buFont typeface="Wingdings" panose="05000000000000000000" pitchFamily="2" charset="2"/>
              <a:buChar char="§"/>
            </a:pPr>
            <a:r>
              <a:rPr lang="en-IN" dirty="0"/>
              <a:t>Interface image/video processing with the </a:t>
            </a:r>
            <a:r>
              <a:rPr lang="en-IN" dirty="0" err="1"/>
              <a:t>SoC.</a:t>
            </a:r>
            <a:endParaRPr lang="en-IN" dirty="0"/>
          </a:p>
          <a:p>
            <a:pPr>
              <a:buFont typeface="+mj-lt"/>
              <a:buAutoNum type="arabicPeriod"/>
            </a:pPr>
            <a:r>
              <a:rPr lang="en-IN" b="1" dirty="0"/>
              <a:t>Real-Time Processing on ZYNQ 7000</a:t>
            </a:r>
            <a:endParaRPr lang="en-IN" dirty="0"/>
          </a:p>
          <a:p>
            <a:pPr marL="742950" lvl="1" indent="-285750" algn="just">
              <a:buFont typeface="Wingdings" panose="05000000000000000000" pitchFamily="2" charset="2"/>
              <a:buChar char="§"/>
            </a:pPr>
            <a:r>
              <a:rPr lang="en-IN" dirty="0"/>
              <a:t>Implement image processing techniques on ZYNQ 7000 SoC for real-time disease detection.</a:t>
            </a:r>
          </a:p>
          <a:p>
            <a:pPr>
              <a:buFont typeface="+mj-lt"/>
              <a:buAutoNum type="arabicPeriod"/>
            </a:pPr>
            <a:r>
              <a:rPr lang="en-IN" b="1" dirty="0"/>
              <a:t>AI Model Development</a:t>
            </a:r>
            <a:endParaRPr lang="en-IN" dirty="0"/>
          </a:p>
          <a:p>
            <a:pPr marL="742950" lvl="1" indent="-285750" algn="just">
              <a:buFont typeface="Wingdings" panose="05000000000000000000" pitchFamily="2" charset="2"/>
              <a:buChar char="§"/>
            </a:pPr>
            <a:r>
              <a:rPr lang="en-IN" dirty="0"/>
              <a:t>Develop and integrate </a:t>
            </a:r>
            <a:r>
              <a:rPr lang="en-IN" b="1" dirty="0"/>
              <a:t>AI models</a:t>
            </a:r>
            <a:r>
              <a:rPr lang="en-IN" dirty="0"/>
              <a:t> (e.g., CNNs) for plant disease classification.</a:t>
            </a:r>
          </a:p>
          <a:p>
            <a:pPr>
              <a:buFont typeface="+mj-lt"/>
              <a:buAutoNum type="arabicPeriod"/>
            </a:pPr>
            <a:r>
              <a:rPr lang="en-IN" b="1" dirty="0"/>
              <a:t>System Testing &amp; Validation</a:t>
            </a:r>
            <a:endParaRPr lang="en-IN" dirty="0"/>
          </a:p>
          <a:p>
            <a:pPr marL="742950" lvl="1" indent="-285750" algn="just">
              <a:buFont typeface="Wingdings" panose="05000000000000000000" pitchFamily="2" charset="2"/>
              <a:buChar char="§"/>
            </a:pPr>
            <a:r>
              <a:rPr lang="en-IN" dirty="0"/>
              <a:t>Test and validate the system in real-world agricultural settings.</a:t>
            </a:r>
          </a:p>
          <a:p>
            <a:pPr>
              <a:buFont typeface="+mj-lt"/>
              <a:buAutoNum type="arabicPeriod"/>
            </a:pPr>
            <a:r>
              <a:rPr lang="en-IN" b="1" dirty="0"/>
              <a:t>Comparative Study</a:t>
            </a:r>
            <a:endParaRPr lang="en-IN" dirty="0"/>
          </a:p>
          <a:p>
            <a:pPr marL="742950" lvl="1" indent="-285750" algn="just">
              <a:buFont typeface="Wingdings" panose="05000000000000000000" pitchFamily="2" charset="2"/>
              <a:buChar char="§"/>
            </a:pPr>
            <a:r>
              <a:rPr lang="en-IN" dirty="0"/>
              <a:t>Compare AI-based methods with traditional image processing techniques.</a:t>
            </a:r>
          </a:p>
          <a:p>
            <a:pPr>
              <a:buFont typeface="+mj-lt"/>
              <a:buAutoNum type="arabicPeriod"/>
            </a:pPr>
            <a:r>
              <a:rPr lang="en-IN" b="1" dirty="0"/>
              <a:t>Optimization &amp; Scalability</a:t>
            </a:r>
            <a:endParaRPr lang="en-IN" dirty="0"/>
          </a:p>
          <a:p>
            <a:pPr marL="742950" lvl="1" indent="-285750" algn="just">
              <a:buFont typeface="Wingdings" panose="05000000000000000000" pitchFamily="2" charset="2"/>
              <a:buChar char="§"/>
            </a:pPr>
            <a:r>
              <a:rPr lang="en-IN" dirty="0"/>
              <a:t>Optimize system performance and explore scalability for larger fields.</a:t>
            </a:r>
          </a:p>
          <a:p>
            <a:pPr>
              <a:buFont typeface="+mj-lt"/>
              <a:buAutoNum type="arabicPeriod"/>
            </a:pPr>
            <a:r>
              <a:rPr lang="en-IN" b="1" dirty="0"/>
              <a:t>Documentation &amp; Future Work</a:t>
            </a:r>
            <a:endParaRPr lang="en-IN" dirty="0"/>
          </a:p>
          <a:p>
            <a:pPr marL="742950" lvl="1" indent="-285750" algn="just">
              <a:buFont typeface="Wingdings" panose="05000000000000000000" pitchFamily="2" charset="2"/>
              <a:buChar char="§"/>
            </a:pPr>
            <a:r>
              <a:rPr lang="en-IN" dirty="0"/>
              <a:t>Document findings and plan future enhancements for the system.</a:t>
            </a:r>
          </a:p>
          <a:p>
            <a:endParaRPr lang="en-IN" dirty="0"/>
          </a:p>
        </p:txBody>
      </p:sp>
    </p:spTree>
    <p:extLst>
      <p:ext uri="{BB962C8B-B14F-4D97-AF65-F5344CB8AC3E}">
        <p14:creationId xmlns:p14="http://schemas.microsoft.com/office/powerpoint/2010/main" val="515458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EAB61C2-B595-6D36-CB78-3791DED722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
        <p:nvSpPr>
          <p:cNvPr id="4" name="Google Shape;125;p3">
            <a:extLst>
              <a:ext uri="{FF2B5EF4-FFF2-40B4-BE49-F238E27FC236}">
                <a16:creationId xmlns:a16="http://schemas.microsoft.com/office/drawing/2014/main" id="{050F573B-21F3-B526-5212-5E481ED19CDC}"/>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Literature Survey (Improved post minor project)</a:t>
            </a:r>
            <a:endParaRPr dirty="0"/>
          </a:p>
        </p:txBody>
      </p:sp>
      <p:sp>
        <p:nvSpPr>
          <p:cNvPr id="5" name="Google Shape;125;p3">
            <a:extLst>
              <a:ext uri="{FF2B5EF4-FFF2-40B4-BE49-F238E27FC236}">
                <a16:creationId xmlns:a16="http://schemas.microsoft.com/office/drawing/2014/main" id="{189FAE14-3F2D-9B3A-FA7E-862D36BC1477}"/>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Key Publications </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Google scholar research best 3-5 papers </a:t>
            </a:r>
          </a:p>
          <a:p>
            <a:pPr marL="342900" marR="0" lvl="0" indent="-342900" algn="just" rtl="0">
              <a:lnSpc>
                <a:spcPct val="100000"/>
              </a:lnSpc>
              <a:spcBef>
                <a:spcPts val="0"/>
              </a:spcBef>
              <a:spcAft>
                <a:spcPts val="0"/>
              </a:spcAft>
              <a:buFont typeface="+mj-lt"/>
              <a:buAutoNum type="arabicPeriod"/>
            </a:pPr>
            <a:r>
              <a:rPr lang="en-IN" dirty="0">
                <a:latin typeface="Times New Roman" panose="02020603050405020304" pitchFamily="18" charset="0"/>
                <a:cs typeface="Times New Roman" panose="02020603050405020304" pitchFamily="18" charset="0"/>
              </a:rPr>
              <a:t>V. K. Perumal, T. </a:t>
            </a:r>
            <a:r>
              <a:rPr lang="en-IN" dirty="0" err="1">
                <a:latin typeface="Times New Roman" panose="02020603050405020304" pitchFamily="18" charset="0"/>
                <a:cs typeface="Times New Roman" panose="02020603050405020304" pitchFamily="18" charset="0"/>
              </a:rPr>
              <a:t>Supriyaa</a:t>
            </a:r>
            <a:r>
              <a:rPr lang="en-IN" dirty="0">
                <a:latin typeface="Times New Roman" panose="02020603050405020304" pitchFamily="18" charset="0"/>
                <a:cs typeface="Times New Roman" panose="02020603050405020304" pitchFamily="18" charset="0"/>
              </a:rPr>
              <a:t>, S. P. R., and S. </a:t>
            </a:r>
            <a:r>
              <a:rPr lang="en-IN" dirty="0" err="1">
                <a:latin typeface="Times New Roman" panose="02020603050405020304" pitchFamily="18" charset="0"/>
                <a:cs typeface="Times New Roman" panose="02020603050405020304" pitchFamily="18" charset="0"/>
              </a:rPr>
              <a:t>Dhanasekaran</a:t>
            </a:r>
            <a:r>
              <a:rPr lang="en-IN" dirty="0">
                <a:latin typeface="Times New Roman" panose="02020603050405020304" pitchFamily="18" charset="0"/>
                <a:cs typeface="Times New Roman" panose="02020603050405020304" pitchFamily="18" charset="0"/>
              </a:rPr>
              <a:t>, "CNN based plant disease identification using PYNQ FPGA," in </a:t>
            </a:r>
            <a:r>
              <a:rPr lang="en-IN" i="1" dirty="0">
                <a:latin typeface="Times New Roman" panose="02020603050405020304" pitchFamily="18" charset="0"/>
                <a:cs typeface="Times New Roman" panose="02020603050405020304" pitchFamily="18" charset="0"/>
              </a:rPr>
              <a:t>Systems and Soft Computing</a:t>
            </a:r>
            <a:r>
              <a:rPr lang="en-IN" dirty="0">
                <a:latin typeface="Times New Roman" panose="02020603050405020304" pitchFamily="18" charset="0"/>
                <a:cs typeface="Times New Roman" panose="02020603050405020304" pitchFamily="18" charset="0"/>
              </a:rPr>
              <a:t>, vol. 6, p. 200088, 2024. </a:t>
            </a:r>
            <a:r>
              <a:rPr lang="en-IN" dirty="0" err="1">
                <a:latin typeface="Times New Roman" panose="02020603050405020304" pitchFamily="18" charset="0"/>
                <a:cs typeface="Times New Roman" panose="02020603050405020304" pitchFamily="18" charset="0"/>
              </a:rPr>
              <a:t>doi</a:t>
            </a:r>
            <a:r>
              <a:rPr 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hlinkClick r:id="rId2"/>
              </a:rPr>
              <a:t>https://doi.org/10.1016/j.sasc.2024.200088</a:t>
            </a:r>
            <a:r>
              <a:rPr lang="en-IN" dirty="0">
                <a:latin typeface="Times New Roman" panose="02020603050405020304" pitchFamily="18" charset="0"/>
                <a:cs typeface="Times New Roman" panose="02020603050405020304" pitchFamily="18" charset="0"/>
              </a:rPr>
              <a:t>.</a:t>
            </a:r>
          </a:p>
          <a:p>
            <a:pPr marL="342900" marR="0" lvl="0" indent="-342900" algn="just" rtl="0">
              <a:lnSpc>
                <a:spcPct val="100000"/>
              </a:lnSpc>
              <a:spcBef>
                <a:spcPts val="0"/>
              </a:spcBef>
              <a:spcAft>
                <a:spcPts val="0"/>
              </a:spcAft>
              <a:buFont typeface="+mj-lt"/>
              <a:buAutoNum type="arabicPeriod"/>
            </a:pPr>
            <a:r>
              <a:rPr lang="en-IN" dirty="0">
                <a:latin typeface="Times New Roman" panose="02020603050405020304" pitchFamily="18" charset="0"/>
                <a:cs typeface="Times New Roman" panose="02020603050405020304" pitchFamily="18" charset="0"/>
              </a:rPr>
              <a:t>B. </a:t>
            </a:r>
            <a:r>
              <a:rPr lang="en-IN" dirty="0" err="1">
                <a:latin typeface="Times New Roman" panose="02020603050405020304" pitchFamily="18" charset="0"/>
                <a:cs typeface="Times New Roman" panose="02020603050405020304" pitchFamily="18" charset="0"/>
              </a:rPr>
              <a:t>Sasmal</a:t>
            </a:r>
            <a:r>
              <a:rPr lang="en-IN" dirty="0">
                <a:latin typeface="Times New Roman" panose="02020603050405020304" pitchFamily="18" charset="0"/>
                <a:cs typeface="Times New Roman" panose="02020603050405020304" pitchFamily="18" charset="0"/>
              </a:rPr>
              <a:t>, A. Das, K. G. Dhal, S. B. Saheb, R. A. </a:t>
            </a:r>
            <a:r>
              <a:rPr lang="en-IN" dirty="0" err="1">
                <a:latin typeface="Times New Roman" panose="02020603050405020304" pitchFamily="18" charset="0"/>
                <a:cs typeface="Times New Roman" panose="02020603050405020304" pitchFamily="18" charset="0"/>
              </a:rPr>
              <a:t>Khurma</a:t>
            </a:r>
            <a:r>
              <a:rPr lang="en-IN" dirty="0">
                <a:latin typeface="Times New Roman" panose="02020603050405020304" pitchFamily="18" charset="0"/>
                <a:cs typeface="Times New Roman" panose="02020603050405020304" pitchFamily="18" charset="0"/>
              </a:rPr>
              <a:t>, and P. A. Castillo, "A novel groundnut leaf dataset for detection and classification of groundnut leaf diseases," in </a:t>
            </a:r>
            <a:r>
              <a:rPr lang="en-IN" i="1" dirty="0">
                <a:latin typeface="Times New Roman" panose="02020603050405020304" pitchFamily="18" charset="0"/>
                <a:cs typeface="Times New Roman" panose="02020603050405020304" pitchFamily="18" charset="0"/>
              </a:rPr>
              <a:t>Data in Brief</a:t>
            </a:r>
            <a:r>
              <a:rPr lang="en-IN" dirty="0">
                <a:latin typeface="Times New Roman" panose="02020603050405020304" pitchFamily="18" charset="0"/>
                <a:cs typeface="Times New Roman" panose="02020603050405020304" pitchFamily="18" charset="0"/>
              </a:rPr>
              <a:t>, vol. 55, p. 110763, 2024. </a:t>
            </a:r>
            <a:r>
              <a:rPr lang="en-IN" dirty="0" err="1">
                <a:latin typeface="Times New Roman" panose="02020603050405020304" pitchFamily="18" charset="0"/>
                <a:cs typeface="Times New Roman" panose="02020603050405020304" pitchFamily="18" charset="0"/>
              </a:rPr>
              <a:t>doi</a:t>
            </a:r>
            <a:r>
              <a:rPr 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hlinkClick r:id="rId3"/>
              </a:rPr>
              <a:t>https://doi.org/10.1016/j.dib.2024.110763</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342900" marR="0" lvl="0" indent="-342900" algn="just" rtl="0">
              <a:lnSpc>
                <a:spcPct val="100000"/>
              </a:lnSpc>
              <a:spcBef>
                <a:spcPts val="0"/>
              </a:spcBef>
              <a:spcAft>
                <a:spcPts val="0"/>
              </a:spcAft>
              <a:buFont typeface="+mj-lt"/>
              <a:buAutoNum type="arabicPeriod"/>
            </a:pPr>
            <a:r>
              <a:rPr lang="en-IN" dirty="0">
                <a:latin typeface="Times New Roman" panose="02020603050405020304" pitchFamily="18" charset="0"/>
                <a:cs typeface="Times New Roman" panose="02020603050405020304" pitchFamily="18" charset="0"/>
              </a:rPr>
              <a:t>J. Ahmed, S. A. A. Zaidi, S. Aziz, A. Rashid, and S. Haider, "Real time vision-based implementation of plant disease identification system on FPGA," in </a:t>
            </a:r>
            <a:r>
              <a:rPr lang="en-IN" i="1" dirty="0">
                <a:latin typeface="Times New Roman" panose="02020603050405020304" pitchFamily="18" charset="0"/>
                <a:cs typeface="Times New Roman" panose="02020603050405020304" pitchFamily="18" charset="0"/>
              </a:rPr>
              <a:t>Mehran University Research Journal of Engineering and Technology</a:t>
            </a:r>
            <a:r>
              <a:rPr lang="en-IN" dirty="0">
                <a:latin typeface="Times New Roman" panose="02020603050405020304" pitchFamily="18" charset="0"/>
                <a:cs typeface="Times New Roman" panose="02020603050405020304" pitchFamily="18" charset="0"/>
              </a:rPr>
              <a:t>, vol. 42, no. 2, pp. 19-29, 2023. </a:t>
            </a:r>
            <a:r>
              <a:rPr lang="en-IN" dirty="0" err="1">
                <a:latin typeface="Times New Roman" panose="02020603050405020304" pitchFamily="18" charset="0"/>
                <a:cs typeface="Times New Roman" panose="02020603050405020304" pitchFamily="18" charset="0"/>
              </a:rPr>
              <a:t>doi</a:t>
            </a:r>
            <a:r>
              <a:rPr lang="en-IN" dirty="0">
                <a:latin typeface="Times New Roman" panose="02020603050405020304" pitchFamily="18" charset="0"/>
                <a:cs typeface="Times New Roman" panose="02020603050405020304" pitchFamily="18" charset="0"/>
              </a:rPr>
              <a:t>: 10.22581/muet1982.2302.03.</a:t>
            </a:r>
            <a:endParaRPr lang="en-IN" b="1" dirty="0">
              <a:latin typeface="Times New Roman" panose="02020603050405020304" pitchFamily="18" charset="0"/>
              <a:ea typeface="Verdana" panose="020B0604030504040204" pitchFamily="34" charset="0"/>
              <a:cs typeface="Times New Roman" panose="02020603050405020304" pitchFamily="18"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Key Resources – Whitepaper| Application Notes |  Datasheet| Others</a:t>
            </a:r>
            <a:endParaRPr lang="en-IN" b="1" dirty="0"/>
          </a:p>
          <a:p>
            <a:endParaRPr lang="en-IN" b="1" dirty="0">
              <a:solidFill>
                <a:srgbClr val="C00000"/>
              </a:solidFill>
            </a:endParaRPr>
          </a:p>
          <a:p>
            <a:r>
              <a:rPr lang="en-IN" b="1" dirty="0">
                <a:solidFill>
                  <a:srgbClr val="C00000"/>
                </a:solidFill>
              </a:rPr>
              <a:t>CNN-based Plant Disease Identification using PYNQ FPGA</a:t>
            </a:r>
          </a:p>
          <a:p>
            <a:r>
              <a:rPr lang="en-IN" b="1" dirty="0"/>
              <a:t>Key Resources:</a:t>
            </a:r>
            <a:endParaRPr lang="en-IN" dirty="0"/>
          </a:p>
          <a:p>
            <a:r>
              <a:rPr lang="en-IN" b="1" dirty="0"/>
              <a:t>Whitepapers:</a:t>
            </a:r>
          </a:p>
          <a:p>
            <a:pPr marL="285750" indent="-285750" algn="just">
              <a:buFont typeface="Wingdings" panose="05000000000000000000" pitchFamily="2" charset="2"/>
              <a:buChar char="q"/>
            </a:pPr>
            <a:r>
              <a:rPr lang="en-IN" dirty="0"/>
              <a:t>Implementation of Convolutional Neural Networks (CNN) on FPGA platforms.</a:t>
            </a:r>
          </a:p>
          <a:p>
            <a:pPr marL="285750" indent="-285750" algn="just">
              <a:buFont typeface="Wingdings" panose="05000000000000000000" pitchFamily="2" charset="2"/>
              <a:buChar char="q"/>
            </a:pPr>
            <a:r>
              <a:rPr lang="en-IN" dirty="0"/>
              <a:t>Overview of the PYNQ FPGA ecosystem for AI applications.</a:t>
            </a:r>
          </a:p>
          <a:p>
            <a:r>
              <a:rPr lang="en-IN" b="1" dirty="0"/>
              <a:t>Application Notes:</a:t>
            </a:r>
          </a:p>
          <a:p>
            <a:pPr marL="285750" indent="-285750" algn="just">
              <a:buFont typeface="Wingdings" panose="05000000000000000000" pitchFamily="2" charset="2"/>
              <a:buChar char="q"/>
            </a:pPr>
            <a:r>
              <a:rPr lang="en-IN" dirty="0"/>
              <a:t>Deploying TensorFlow or </a:t>
            </a:r>
            <a:r>
              <a:rPr lang="en-IN" dirty="0" err="1"/>
              <a:t>PyTorch</a:t>
            </a:r>
            <a:r>
              <a:rPr lang="en-IN" dirty="0"/>
              <a:t> models on PYNQ FPGA.</a:t>
            </a:r>
          </a:p>
          <a:p>
            <a:pPr marL="285750" indent="-285750" algn="just">
              <a:buFont typeface="Wingdings" panose="05000000000000000000" pitchFamily="2" charset="2"/>
              <a:buChar char="q"/>
            </a:pPr>
            <a:r>
              <a:rPr lang="en-IN" dirty="0"/>
              <a:t>PYNQ-Z2 board application note for AI/ML applications.</a:t>
            </a:r>
          </a:p>
          <a:p>
            <a:pPr marL="285750" marR="0" lvl="0" indent="-285750" algn="just"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 </a:t>
            </a:r>
          </a:p>
        </p:txBody>
      </p:sp>
    </p:spTree>
    <p:extLst>
      <p:ext uri="{BB962C8B-B14F-4D97-AF65-F5344CB8AC3E}">
        <p14:creationId xmlns:p14="http://schemas.microsoft.com/office/powerpoint/2010/main" val="2538241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5344DF-20FF-22F1-32BB-1FB673172FB4}"/>
              </a:ext>
            </a:extLst>
          </p:cNvPr>
          <p:cNvSpPr txBox="1"/>
          <p:nvPr/>
        </p:nvSpPr>
        <p:spPr>
          <a:xfrm>
            <a:off x="275303" y="265471"/>
            <a:ext cx="11208774" cy="6555641"/>
          </a:xfrm>
          <a:prstGeom prst="rect">
            <a:avLst/>
          </a:prstGeom>
          <a:noFill/>
        </p:spPr>
        <p:txBody>
          <a:bodyPr wrap="square" rtlCol="0">
            <a:spAutoFit/>
          </a:bodyPr>
          <a:lstStyle/>
          <a:p>
            <a:r>
              <a:rPr lang="en-IN" b="1" dirty="0"/>
              <a:t>Datasheets:</a:t>
            </a:r>
          </a:p>
          <a:p>
            <a:pPr marL="285750" indent="-285750" algn="just">
              <a:buFont typeface="Wingdings" panose="05000000000000000000" pitchFamily="2" charset="2"/>
              <a:buChar char="q"/>
            </a:pPr>
            <a:r>
              <a:rPr lang="en-IN" dirty="0"/>
              <a:t>Technical datasheet for PYNQ-Z2 board detailing hardware specs.</a:t>
            </a:r>
          </a:p>
          <a:p>
            <a:pPr marL="285750" indent="-285750" algn="just">
              <a:buFont typeface="Wingdings" panose="05000000000000000000" pitchFamily="2" charset="2"/>
              <a:buChar char="q"/>
            </a:pPr>
            <a:r>
              <a:rPr lang="en-IN" dirty="0"/>
              <a:t>FPGA acceleration datasheet for CNN-based inference.</a:t>
            </a:r>
          </a:p>
          <a:p>
            <a:r>
              <a:rPr lang="en-US" b="1" dirty="0"/>
              <a:t>Other Resources:</a:t>
            </a:r>
          </a:p>
          <a:p>
            <a:pPr marL="285750" indent="-285750" algn="just">
              <a:buFont typeface="Wingdings" panose="05000000000000000000" pitchFamily="2" charset="2"/>
              <a:buChar char="q"/>
            </a:pPr>
            <a:r>
              <a:rPr lang="en-US" dirty="0"/>
              <a:t>Python and </a:t>
            </a:r>
            <a:r>
              <a:rPr lang="en-US" dirty="0" err="1"/>
              <a:t>Jupyter</a:t>
            </a:r>
            <a:r>
              <a:rPr lang="en-US" dirty="0"/>
              <a:t> Notebook examples for plant disease datasets.</a:t>
            </a:r>
          </a:p>
          <a:p>
            <a:pPr marL="285750" indent="-285750" algn="just">
              <a:buFont typeface="Wingdings" panose="05000000000000000000" pitchFamily="2" charset="2"/>
              <a:buChar char="q"/>
            </a:pPr>
            <a:r>
              <a:rPr lang="en-US" dirty="0"/>
              <a:t>Open-source repositories for CNN-based plant disease detection.</a:t>
            </a:r>
          </a:p>
          <a:p>
            <a:endParaRPr lang="en-IN" dirty="0"/>
          </a:p>
          <a:p>
            <a:r>
              <a:rPr lang="en-US" b="1" dirty="0">
                <a:solidFill>
                  <a:srgbClr val="C00000"/>
                </a:solidFill>
              </a:rPr>
              <a:t>A Novel Groundnut Leaf Dataset for Detection and Classification of Groundnut Leaf Diseases</a:t>
            </a:r>
          </a:p>
          <a:p>
            <a:r>
              <a:rPr lang="en-US" b="1" dirty="0"/>
              <a:t>Key Resources:</a:t>
            </a:r>
            <a:endParaRPr lang="en-US" dirty="0"/>
          </a:p>
          <a:p>
            <a:r>
              <a:rPr lang="en-US" b="1" dirty="0"/>
              <a:t>Datasets:</a:t>
            </a:r>
          </a:p>
          <a:p>
            <a:pPr marL="285750" indent="-285750" algn="just">
              <a:buFont typeface="Wingdings" panose="05000000000000000000" pitchFamily="2" charset="2"/>
              <a:buChar char="q"/>
            </a:pPr>
            <a:r>
              <a:rPr lang="en-US" dirty="0"/>
              <a:t>Groundnut leaf image dataset, including labeled images for classification.</a:t>
            </a:r>
          </a:p>
          <a:p>
            <a:pPr marL="285750" indent="-285750" algn="just">
              <a:buFont typeface="Wingdings" panose="05000000000000000000" pitchFamily="2" charset="2"/>
              <a:buChar char="q"/>
            </a:pPr>
            <a:r>
              <a:rPr lang="en-US" dirty="0"/>
              <a:t>Augmentation tools or scripts used to preprocess the dataset.</a:t>
            </a:r>
          </a:p>
          <a:p>
            <a:r>
              <a:rPr lang="en-US" b="1" dirty="0"/>
              <a:t>Whitepapers:</a:t>
            </a:r>
          </a:p>
          <a:p>
            <a:pPr marL="285750" indent="-285750" algn="just">
              <a:buFont typeface="Wingdings" panose="05000000000000000000" pitchFamily="2" charset="2"/>
              <a:buChar char="q"/>
            </a:pPr>
            <a:r>
              <a:rPr lang="en-US" dirty="0"/>
              <a:t>Creating robust datasets for agricultural disease detection.</a:t>
            </a:r>
          </a:p>
          <a:p>
            <a:pPr marL="285750" indent="-285750" algn="just">
              <a:buFont typeface="Wingdings" panose="05000000000000000000" pitchFamily="2" charset="2"/>
              <a:buChar char="q"/>
            </a:pPr>
            <a:r>
              <a:rPr lang="en-US" dirty="0"/>
              <a:t>Statistical methods to ensure dataset diversity and quality.</a:t>
            </a:r>
          </a:p>
          <a:p>
            <a:r>
              <a:rPr lang="en-IN" b="1" dirty="0"/>
              <a:t>Others:</a:t>
            </a:r>
          </a:p>
          <a:p>
            <a:pPr marL="285750" indent="-285750" algn="just">
              <a:buFont typeface="Wingdings" panose="05000000000000000000" pitchFamily="2" charset="2"/>
              <a:buChar char="q"/>
            </a:pPr>
            <a:r>
              <a:rPr lang="en-IN" dirty="0"/>
              <a:t>Metadata on dataset: resolution, size, categories, etc.</a:t>
            </a:r>
          </a:p>
          <a:p>
            <a:pPr marL="285750" indent="-285750" algn="just">
              <a:buFont typeface="Wingdings" panose="05000000000000000000" pitchFamily="2" charset="2"/>
              <a:buChar char="q"/>
            </a:pPr>
            <a:r>
              <a:rPr lang="en-IN" dirty="0"/>
              <a:t>Documentation on dataset collection methodology.</a:t>
            </a:r>
          </a:p>
          <a:p>
            <a:pPr algn="just"/>
            <a:endParaRPr lang="en-IN" dirty="0"/>
          </a:p>
          <a:p>
            <a:r>
              <a:rPr lang="en-US" b="1" dirty="0">
                <a:solidFill>
                  <a:srgbClr val="C00000"/>
                </a:solidFill>
              </a:rPr>
              <a:t>Real-Time Vision-Based Implementation of Plant Disease Identification System on FPGA</a:t>
            </a:r>
          </a:p>
          <a:p>
            <a:r>
              <a:rPr lang="en-US" b="1" dirty="0"/>
              <a:t>Key Resources:</a:t>
            </a:r>
            <a:endParaRPr lang="en-US" dirty="0"/>
          </a:p>
          <a:p>
            <a:r>
              <a:rPr lang="en-US" b="1" dirty="0"/>
              <a:t>Whitepapers:</a:t>
            </a:r>
          </a:p>
          <a:p>
            <a:pPr marL="285750" indent="-285750" algn="just">
              <a:buFont typeface="Wingdings" panose="05000000000000000000" pitchFamily="2" charset="2"/>
              <a:buChar char="q"/>
            </a:pPr>
            <a:r>
              <a:rPr lang="en-US" dirty="0"/>
              <a:t>Real-time systems for agricultural applications using FPGA.</a:t>
            </a:r>
          </a:p>
          <a:p>
            <a:pPr marL="285750" indent="-285750" algn="just">
              <a:buFont typeface="Wingdings" panose="05000000000000000000" pitchFamily="2" charset="2"/>
              <a:buChar char="q"/>
            </a:pPr>
            <a:r>
              <a:rPr lang="en-US" dirty="0"/>
              <a:t>Vision-based disease detection techniques for plants.</a:t>
            </a:r>
          </a:p>
          <a:p>
            <a:r>
              <a:rPr lang="en-US" b="1" dirty="0"/>
              <a:t>Application Notes:</a:t>
            </a:r>
          </a:p>
          <a:p>
            <a:pPr marL="285750" indent="-285750" algn="just">
              <a:buFont typeface="Wingdings" panose="05000000000000000000" pitchFamily="2" charset="2"/>
              <a:buChar char="q"/>
            </a:pPr>
            <a:r>
              <a:rPr lang="en-US" dirty="0"/>
              <a:t>FPGA-based image processing pipeline for real-time inference.</a:t>
            </a:r>
          </a:p>
          <a:p>
            <a:pPr marL="285750" indent="-285750" algn="just">
              <a:buFont typeface="Wingdings" panose="05000000000000000000" pitchFamily="2" charset="2"/>
              <a:buChar char="q"/>
            </a:pPr>
            <a:r>
              <a:rPr lang="en-US" dirty="0"/>
              <a:t>Guidelines for implementing Sobel/Canny edge detection on FPGA.</a:t>
            </a:r>
          </a:p>
          <a:p>
            <a:pPr algn="just"/>
            <a:endParaRPr lang="en-IN" dirty="0"/>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endParaRPr lang="en-IN" dirty="0"/>
          </a:p>
        </p:txBody>
      </p:sp>
    </p:spTree>
    <p:extLst>
      <p:ext uri="{BB962C8B-B14F-4D97-AF65-F5344CB8AC3E}">
        <p14:creationId xmlns:p14="http://schemas.microsoft.com/office/powerpoint/2010/main" val="3409374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2A2037B-FD87-6855-84B5-321F2435A366}"/>
              </a:ext>
            </a:extLst>
          </p:cNvPr>
          <p:cNvSpPr txBox="1"/>
          <p:nvPr/>
        </p:nvSpPr>
        <p:spPr>
          <a:xfrm>
            <a:off x="245806" y="245806"/>
            <a:ext cx="11661059" cy="5262979"/>
          </a:xfrm>
          <a:prstGeom prst="rect">
            <a:avLst/>
          </a:prstGeom>
          <a:noFill/>
        </p:spPr>
        <p:txBody>
          <a:bodyPr wrap="square" rtlCol="0">
            <a:spAutoFit/>
          </a:bodyPr>
          <a:lstStyle/>
          <a:p>
            <a:r>
              <a:rPr lang="en-US" b="1" dirty="0"/>
              <a:t>Datasheets:</a:t>
            </a:r>
          </a:p>
          <a:p>
            <a:pPr marL="285750" indent="-285750" algn="just">
              <a:buFont typeface="Wingdings" panose="05000000000000000000" pitchFamily="2" charset="2"/>
              <a:buChar char="q"/>
            </a:pPr>
            <a:r>
              <a:rPr lang="en-US" dirty="0"/>
              <a:t>Details on the specific FPGA board (e.g., Zynq 7000 SoC).</a:t>
            </a:r>
          </a:p>
          <a:p>
            <a:r>
              <a:rPr lang="en-US" b="1" dirty="0"/>
              <a:t>Other Resources:</a:t>
            </a:r>
          </a:p>
          <a:p>
            <a:pPr marL="285750" indent="-285750" algn="just">
              <a:buFont typeface="Wingdings" panose="05000000000000000000" pitchFamily="2" charset="2"/>
              <a:buChar char="q"/>
            </a:pPr>
            <a:r>
              <a:rPr lang="en-US" dirty="0"/>
              <a:t>Edge AI frameworks (e.g., Vitis AI, Xilinx tools).</a:t>
            </a:r>
          </a:p>
          <a:p>
            <a:pPr marL="285750" indent="-285750" algn="just">
              <a:buFont typeface="Wingdings" panose="05000000000000000000" pitchFamily="2" charset="2"/>
              <a:buChar char="q"/>
            </a:pPr>
            <a:r>
              <a:rPr lang="en-US" dirty="0"/>
              <a:t>Case studies on agricultural IoT systems integrated with FPGA</a:t>
            </a: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Existing Implementations – Products| Opensource| GitHub etc </a:t>
            </a:r>
          </a:p>
          <a:p>
            <a:r>
              <a:rPr lang="en-US" b="1" dirty="0"/>
              <a:t>Products:</a:t>
            </a:r>
          </a:p>
          <a:p>
            <a:pPr marL="285750" indent="-285750" algn="just">
              <a:buFont typeface="Wingdings" panose="05000000000000000000" pitchFamily="2" charset="2"/>
              <a:buChar char="Ø"/>
            </a:pPr>
            <a:r>
              <a:rPr lang="en-US" b="1" dirty="0" err="1"/>
              <a:t>Plantix</a:t>
            </a:r>
            <a:r>
              <a:rPr lang="en-US" b="1" dirty="0"/>
              <a:t> App</a:t>
            </a:r>
            <a:r>
              <a:rPr lang="en-US" dirty="0"/>
              <a:t>: AI-powered plant disease detection and remedies. Visit: </a:t>
            </a:r>
            <a:r>
              <a:rPr lang="en-US" b="1" dirty="0">
                <a:hlinkClick r:id="rId2"/>
              </a:rPr>
              <a:t>www.plantix.net</a:t>
            </a:r>
            <a:endParaRPr lang="en-US" dirty="0"/>
          </a:p>
          <a:p>
            <a:pPr marL="285750" indent="-285750" algn="just">
              <a:buFont typeface="Wingdings" panose="05000000000000000000" pitchFamily="2" charset="2"/>
              <a:buChar char="Ø"/>
            </a:pPr>
            <a:r>
              <a:rPr lang="en-US" b="1" dirty="0"/>
              <a:t>Leaf Doctor</a:t>
            </a:r>
            <a:r>
              <a:rPr lang="en-US" dirty="0"/>
              <a:t>: Tool for analyzing leaf damage in crops.</a:t>
            </a:r>
          </a:p>
          <a:p>
            <a:endParaRPr lang="en-IN" b="1" dirty="0"/>
          </a:p>
          <a:p>
            <a:r>
              <a:rPr lang="en-IN" b="1" dirty="0"/>
              <a:t>Open-Source Tools:</a:t>
            </a:r>
          </a:p>
          <a:p>
            <a:pPr marL="285750" indent="-285750" algn="just">
              <a:buFont typeface="Wingdings" panose="05000000000000000000" pitchFamily="2" charset="2"/>
              <a:buChar char="Ø"/>
            </a:pPr>
            <a:r>
              <a:rPr lang="en-IN" b="1" dirty="0" err="1"/>
              <a:t>PlantVillage</a:t>
            </a:r>
            <a:r>
              <a:rPr lang="en-IN" b="1" dirty="0"/>
              <a:t> Dataset</a:t>
            </a:r>
            <a:r>
              <a:rPr lang="en-IN" dirty="0"/>
              <a:t>: Comprehensive dataset of diseased and healthy plant leaves. Access: </a:t>
            </a:r>
            <a:r>
              <a:rPr lang="en-IN" b="1" dirty="0">
                <a:hlinkClick r:id="rId3"/>
              </a:rPr>
              <a:t>www.plantvillage.org</a:t>
            </a:r>
            <a:endParaRPr lang="en-IN" dirty="0"/>
          </a:p>
          <a:p>
            <a:pPr marL="285750" indent="-285750" algn="just">
              <a:buFont typeface="Wingdings" panose="05000000000000000000" pitchFamily="2" charset="2"/>
              <a:buChar char="Ø"/>
            </a:pPr>
            <a:r>
              <a:rPr lang="en-IN" b="1" dirty="0"/>
              <a:t>OpenCV</a:t>
            </a:r>
            <a:r>
              <a:rPr lang="en-IN" dirty="0"/>
              <a:t>: Library for image preprocessing and edge detection. Visit: </a:t>
            </a:r>
            <a:r>
              <a:rPr lang="en-IN" b="1" dirty="0">
                <a:hlinkClick r:id="rId4"/>
              </a:rPr>
              <a:t>opencv.org</a:t>
            </a:r>
            <a:endParaRPr lang="en-IN" dirty="0"/>
          </a:p>
          <a:p>
            <a:pPr marL="285750" indent="-285750" algn="just">
              <a:buFont typeface="Wingdings" panose="05000000000000000000" pitchFamily="2" charset="2"/>
              <a:buChar char="Ø"/>
            </a:pPr>
            <a:r>
              <a:rPr lang="en-IN" b="1" dirty="0"/>
              <a:t>TensorFlow/</a:t>
            </a:r>
            <a:r>
              <a:rPr lang="en-IN" b="1" dirty="0" err="1"/>
              <a:t>PyTorch</a:t>
            </a:r>
            <a:r>
              <a:rPr lang="en-IN" dirty="0"/>
              <a:t>: Frameworks for CNN model training and deployment.</a:t>
            </a:r>
          </a:p>
          <a:p>
            <a:pPr marL="742950" lvl="1" indent="-285750" algn="just">
              <a:buFont typeface="Wingdings" panose="05000000000000000000" pitchFamily="2" charset="2"/>
              <a:buChar char="§"/>
            </a:pPr>
            <a:r>
              <a:rPr lang="en-IN" dirty="0"/>
              <a:t>TensorFlow: </a:t>
            </a:r>
            <a:r>
              <a:rPr lang="en-IN" b="1" dirty="0">
                <a:hlinkClick r:id="rId5"/>
              </a:rPr>
              <a:t>www.tensorflow.org</a:t>
            </a:r>
            <a:endParaRPr lang="en-IN" dirty="0"/>
          </a:p>
          <a:p>
            <a:pPr marL="742950" lvl="1" indent="-285750" algn="just">
              <a:buFont typeface="Wingdings" panose="05000000000000000000" pitchFamily="2" charset="2"/>
              <a:buChar char="§"/>
            </a:pPr>
            <a:r>
              <a:rPr lang="en-IN" dirty="0" err="1"/>
              <a:t>PyTorch</a:t>
            </a:r>
            <a:r>
              <a:rPr lang="en-IN" dirty="0"/>
              <a:t>: </a:t>
            </a:r>
            <a:r>
              <a:rPr lang="en-IN" b="1" dirty="0">
                <a:hlinkClick r:id="rId6"/>
              </a:rPr>
              <a:t>pytorch.org</a:t>
            </a:r>
            <a:endParaRPr lang="en-IN" dirty="0"/>
          </a:p>
          <a:p>
            <a:endParaRPr lang="en-IN" b="1" dirty="0"/>
          </a:p>
          <a:p>
            <a:r>
              <a:rPr lang="en-IN" b="1" dirty="0"/>
              <a:t>GitHub Repositories:</a:t>
            </a:r>
          </a:p>
          <a:p>
            <a:pPr marL="285750" indent="-285750" algn="just">
              <a:buFont typeface="Wingdings" panose="05000000000000000000" pitchFamily="2" charset="2"/>
              <a:buChar char="Ø"/>
            </a:pPr>
            <a:r>
              <a:rPr lang="en-IN" b="1" dirty="0"/>
              <a:t>PYNQ-ML</a:t>
            </a:r>
            <a:r>
              <a:rPr lang="en-IN" dirty="0"/>
              <a:t>: Deploying ML models on PYNQ FPGA. Repo: </a:t>
            </a:r>
            <a:r>
              <a:rPr lang="en-IN" b="1" dirty="0">
                <a:hlinkClick r:id="rId7"/>
              </a:rPr>
              <a:t>www.github.com/Xilinx/PYNQ-ML</a:t>
            </a:r>
            <a:endParaRPr lang="en-IN" dirty="0"/>
          </a:p>
          <a:p>
            <a:pPr marL="285750" indent="-285750" algn="just">
              <a:buFont typeface="Wingdings" panose="05000000000000000000" pitchFamily="2" charset="2"/>
              <a:buChar char="Ø"/>
            </a:pPr>
            <a:r>
              <a:rPr lang="en-IN" b="1" dirty="0"/>
              <a:t>CNN for Plant Disease</a:t>
            </a:r>
            <a:r>
              <a:rPr lang="en-IN" dirty="0"/>
              <a:t>: Implementation using </a:t>
            </a:r>
            <a:r>
              <a:rPr lang="en-IN" dirty="0" err="1"/>
              <a:t>PlantVillage</a:t>
            </a:r>
            <a:r>
              <a:rPr lang="en-IN" dirty="0"/>
              <a:t> dataset. Repo: </a:t>
            </a:r>
            <a:r>
              <a:rPr lang="en-IN" b="1" dirty="0">
                <a:hlinkClick r:id="rId8"/>
              </a:rPr>
              <a:t>www.github.com/spMohanty/PlantVillage-Dataset</a:t>
            </a:r>
            <a:endParaRPr lang="en-IN" dirty="0"/>
          </a:p>
          <a:p>
            <a:pPr marL="285750" indent="-285750" algn="just">
              <a:buFont typeface="Wingdings" panose="05000000000000000000" pitchFamily="2" charset="2"/>
              <a:buChar char="Ø"/>
            </a:pPr>
            <a:r>
              <a:rPr lang="en-IN" b="1" dirty="0"/>
              <a:t>FPGA Image Processing</a:t>
            </a:r>
            <a:r>
              <a:rPr lang="en-IN" dirty="0"/>
              <a:t>: Real-time classification projects on FPGA. Repo: </a:t>
            </a:r>
            <a:r>
              <a:rPr lang="en-IN" b="1" dirty="0">
                <a:hlinkClick r:id="rId9"/>
              </a:rPr>
              <a:t>www.github.com/Xilinx/Embedded-Design-Tutorials</a:t>
            </a:r>
            <a:endParaRPr lang="en-IN" dirty="0"/>
          </a:p>
          <a:p>
            <a:endParaRPr lang="en-IN" dirty="0"/>
          </a:p>
        </p:txBody>
      </p:sp>
    </p:spTree>
    <p:extLst>
      <p:ext uri="{BB962C8B-B14F-4D97-AF65-F5344CB8AC3E}">
        <p14:creationId xmlns:p14="http://schemas.microsoft.com/office/powerpoint/2010/main" val="3460771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F53F8-9556-4270-5B9D-9550237E944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CCA8DE1-C914-AC92-41A9-F53CE64505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sp>
        <p:nvSpPr>
          <p:cNvPr id="4" name="Google Shape;125;p3">
            <a:extLst>
              <a:ext uri="{FF2B5EF4-FFF2-40B4-BE49-F238E27FC236}">
                <a16:creationId xmlns:a16="http://schemas.microsoft.com/office/drawing/2014/main" id="{DB20A693-DAF6-90F8-E452-0AF12BA5AC4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Architecture  </a:t>
            </a:r>
            <a:endParaRPr dirty="0"/>
          </a:p>
        </p:txBody>
      </p:sp>
      <p:sp>
        <p:nvSpPr>
          <p:cNvPr id="5" name="Google Shape;125;p3">
            <a:extLst>
              <a:ext uri="{FF2B5EF4-FFF2-40B4-BE49-F238E27FC236}">
                <a16:creationId xmlns:a16="http://schemas.microsoft.com/office/drawing/2014/main" id="{11DCD2FE-F6D8-3416-49EA-CE0660F5B1E7}"/>
              </a:ext>
            </a:extLst>
          </p:cNvPr>
          <p:cNvSpPr txBox="1"/>
          <p:nvPr/>
        </p:nvSpPr>
        <p:spPr>
          <a:xfrm>
            <a:off x="452284" y="788096"/>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Structural Diagram</a:t>
            </a:r>
          </a:p>
          <a:p>
            <a:pPr marL="0" marR="0" lvl="0" indent="0"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Block Diagram/Pin Diagram</a:t>
            </a:r>
          </a:p>
          <a:p>
            <a:pPr marL="0" marR="0" lvl="0" indent="0" rtl="0">
              <a:lnSpc>
                <a:spcPct val="100000"/>
              </a:lnSpc>
              <a:spcBef>
                <a:spcPts val="0"/>
              </a:spcBef>
              <a:spcAft>
                <a:spcPts val="0"/>
              </a:spcAft>
              <a:buNone/>
            </a:pPr>
            <a:endParaRPr lang="en-IN" sz="1200"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r>
              <a:rPr lang="en-US" b="1" dirty="0">
                <a:effectLst/>
                <a:latin typeface="Times New Roman" panose="02020603050405020304" pitchFamily="18" charset="0"/>
                <a:ea typeface="Calibri" panose="020F0502020204030204" pitchFamily="34" charset="0"/>
                <a:cs typeface="Times New Roman" panose="02020603050405020304" pitchFamily="18" charset="0"/>
              </a:rPr>
              <a:t>       Fig </a:t>
            </a:r>
            <a:r>
              <a:rPr lang="en-US" b="1" dirty="0">
                <a:latin typeface="Times New Roman" panose="02020603050405020304" pitchFamily="18" charset="0"/>
                <a:ea typeface="Calibri" panose="020F0502020204030204" pitchFamily="34" charset="0"/>
                <a:cs typeface="Times New Roman" panose="02020603050405020304" pitchFamily="18" charset="0"/>
              </a:rPr>
              <a:t>a</a:t>
            </a:r>
            <a:r>
              <a:rPr lang="en-US" b="1" dirty="0">
                <a:effectLst/>
                <a:latin typeface="Times New Roman" panose="02020603050405020304" pitchFamily="18" charset="0"/>
                <a:ea typeface="Calibri" panose="020F0502020204030204" pitchFamily="34" charset="0"/>
                <a:cs typeface="Times New Roman" panose="02020603050405020304" pitchFamily="18" charset="0"/>
              </a:rPr>
              <a:t>. Circuit Implementation of the proposed system</a:t>
            </a:r>
            <a:endParaRPr lang="en-IN" b="1"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b="1" dirty="0">
                <a:effectLst/>
                <a:latin typeface="Times New Roman" panose="02020603050405020304" pitchFamily="18" charset="0"/>
                <a:ea typeface="Calibri" panose="020F0502020204030204" pitchFamily="34" charset="0"/>
              </a:rPr>
              <a:t> </a:t>
            </a:r>
            <a:endParaRPr lang="en-IN" sz="1800" dirty="0">
              <a:effectLst/>
              <a:latin typeface="Calibri" panose="020F0502020204030204" pitchFamily="34" charset="0"/>
              <a:ea typeface="Calibri" panose="020F050202020403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7B3FE64C-ED43-A052-11E8-812792B8FDDF}"/>
              </a:ext>
            </a:extLst>
          </p:cNvPr>
          <p:cNvSpPr txBox="1"/>
          <p:nvPr/>
        </p:nvSpPr>
        <p:spPr>
          <a:xfrm>
            <a:off x="6213988" y="757114"/>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Behaviour Diagram</a:t>
            </a:r>
          </a:p>
          <a:p>
            <a:pPr marL="0" marR="0" lvl="0" indent="0"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Flow chart/ State machine</a:t>
            </a:r>
          </a:p>
          <a:p>
            <a:endParaRPr lang="en-IN" sz="1200"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 </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r>
              <a:rPr lang="en-IN" sz="1400" b="1" i="0" dirty="0">
                <a:solidFill>
                  <a:srgbClr val="44546A"/>
                </a:solidFill>
                <a:effectLst/>
                <a:latin typeface="Times New Roman" panose="02020603050405020304" pitchFamily="18" charset="0"/>
                <a:ea typeface="Calibri" panose="020F0502020204030204" pitchFamily="34" charset="0"/>
                <a:cs typeface="Times New Roman" panose="02020603050405020304" pitchFamily="18" charset="0"/>
              </a:rPr>
              <a:t>             </a:t>
            </a:r>
          </a:p>
          <a:p>
            <a:pPr marR="0" lvl="0" rtl="0">
              <a:lnSpc>
                <a:spcPct val="100000"/>
              </a:lnSpc>
              <a:spcBef>
                <a:spcPts val="0"/>
              </a:spcBef>
              <a:spcAft>
                <a:spcPts val="0"/>
              </a:spcAft>
            </a:pPr>
            <a:r>
              <a:rPr lang="en-IN" b="1" dirty="0">
                <a:solidFill>
                  <a:srgbClr val="44546A"/>
                </a:solidFill>
                <a:latin typeface="Times New Roman" panose="02020603050405020304" pitchFamily="18" charset="0"/>
                <a:ea typeface="Calibri" panose="020F0502020204030204" pitchFamily="34" charset="0"/>
                <a:cs typeface="Times New Roman" panose="02020603050405020304" pitchFamily="18" charset="0"/>
              </a:rPr>
              <a:t>                    </a:t>
            </a:r>
            <a:r>
              <a:rPr lang="en-IN" sz="14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Fig b. </a:t>
            </a:r>
            <a:r>
              <a:rPr lang="en-IN" sz="1400" b="1" i="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WorkPlan</a:t>
            </a:r>
            <a:r>
              <a:rPr lang="en-IN" sz="14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of the proposed system</a:t>
            </a:r>
            <a:endParaRPr lang="en-IN" dirty="0">
              <a:solidFill>
                <a:schemeClr val="tx1"/>
              </a:solidFill>
              <a:latin typeface="Verdana" panose="020B0604030504040204" pitchFamily="34" charset="0"/>
              <a:ea typeface="Verdana" panose="020B0604030504040204" pitchFamily="34" charset="0"/>
            </a:endParaRPr>
          </a:p>
        </p:txBody>
      </p:sp>
      <p:pic>
        <p:nvPicPr>
          <p:cNvPr id="6" name="Picture 5">
            <a:extLst>
              <a:ext uri="{FF2B5EF4-FFF2-40B4-BE49-F238E27FC236}">
                <a16:creationId xmlns:a16="http://schemas.microsoft.com/office/drawing/2014/main" id="{2DCB76A8-F449-F8EE-F93B-53E3F30075C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21110" y="1323975"/>
            <a:ext cx="4893839" cy="4533900"/>
          </a:xfrm>
          <a:prstGeom prst="rect">
            <a:avLst/>
          </a:prstGeom>
          <a:noFill/>
          <a:ln>
            <a:noFill/>
          </a:ln>
        </p:spPr>
      </p:pic>
      <p:pic>
        <p:nvPicPr>
          <p:cNvPr id="8" name="Picture 7" descr="A diagram of a process&#10;&#10;Description automatically generated">
            <a:extLst>
              <a:ext uri="{FF2B5EF4-FFF2-40B4-BE49-F238E27FC236}">
                <a16:creationId xmlns:a16="http://schemas.microsoft.com/office/drawing/2014/main" id="{BB48AE20-EC2F-5AA6-ABAF-90F242827918}"/>
              </a:ext>
            </a:extLst>
          </p:cNvPr>
          <p:cNvPicPr>
            <a:picLocks noChangeAspect="1"/>
          </p:cNvPicPr>
          <p:nvPr/>
        </p:nvPicPr>
        <p:blipFill>
          <a:blip r:embed="rId3"/>
          <a:stretch>
            <a:fillRect/>
          </a:stretch>
        </p:blipFill>
        <p:spPr>
          <a:xfrm>
            <a:off x="6324600" y="1238251"/>
            <a:ext cx="4752053" cy="4619624"/>
          </a:xfrm>
          <a:prstGeom prst="rect">
            <a:avLst/>
          </a:prstGeom>
        </p:spPr>
      </p:pic>
    </p:spTree>
    <p:extLst>
      <p:ext uri="{BB962C8B-B14F-4D97-AF65-F5344CB8AC3E}">
        <p14:creationId xmlns:p14="http://schemas.microsoft.com/office/powerpoint/2010/main" val="1869460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6DE3A-C6A8-B04C-3DA7-CD72E8CAB763}"/>
              </a:ext>
            </a:extLst>
          </p:cNvPr>
          <p:cNvSpPr>
            <a:spLocks noGrp="1"/>
          </p:cNvSpPr>
          <p:nvPr>
            <p:ph type="title"/>
          </p:nvPr>
        </p:nvSpPr>
        <p:spPr>
          <a:xfrm>
            <a:off x="850492" y="245369"/>
            <a:ext cx="10635492" cy="531000"/>
          </a:xfrm>
        </p:spPr>
        <p:txBody>
          <a:bodyPr/>
          <a:lstStyle/>
          <a:p>
            <a:r>
              <a:rPr lang="en-US" dirty="0" err="1"/>
              <a:t>ZedBoard</a:t>
            </a:r>
            <a:r>
              <a:rPr lang="en-US" dirty="0"/>
              <a:t> vs </a:t>
            </a:r>
            <a:r>
              <a:rPr lang="en-US" dirty="0" err="1"/>
              <a:t>Nexys</a:t>
            </a:r>
            <a:r>
              <a:rPr lang="en-US" dirty="0"/>
              <a:t> 4: Performance and Display Interface Overview</a:t>
            </a:r>
            <a:endParaRPr lang="en-IN" dirty="0"/>
          </a:p>
        </p:txBody>
      </p:sp>
      <p:sp>
        <p:nvSpPr>
          <p:cNvPr id="3" name="TextBox 2">
            <a:extLst>
              <a:ext uri="{FF2B5EF4-FFF2-40B4-BE49-F238E27FC236}">
                <a16:creationId xmlns:a16="http://schemas.microsoft.com/office/drawing/2014/main" id="{09E0BFCC-F5D2-EED6-B75F-DCF2286F1818}"/>
              </a:ext>
            </a:extLst>
          </p:cNvPr>
          <p:cNvSpPr txBox="1"/>
          <p:nvPr/>
        </p:nvSpPr>
        <p:spPr>
          <a:xfrm>
            <a:off x="850492" y="1007706"/>
            <a:ext cx="6576675" cy="5478423"/>
          </a:xfrm>
          <a:prstGeom prst="rect">
            <a:avLst/>
          </a:prstGeom>
          <a:noFill/>
        </p:spPr>
        <p:txBody>
          <a:bodyPr wrap="square" rtlCol="0">
            <a:spAutoFit/>
          </a:bodyPr>
          <a:lstStyle/>
          <a:p>
            <a:pPr marL="285750" indent="-285750" algn="just">
              <a:buFont typeface="Wingdings" panose="05000000000000000000" pitchFamily="2" charset="2"/>
              <a:buChar char="q"/>
            </a:pPr>
            <a:r>
              <a:rPr lang="en-US" dirty="0" err="1"/>
              <a:t>ZedBoard</a:t>
            </a:r>
            <a:r>
              <a:rPr lang="en-US" dirty="0"/>
              <a:t> has an ARM Cortex-A9 processor that handles complex tasks like edge detection, while </a:t>
            </a:r>
            <a:r>
              <a:rPr lang="en-US" dirty="0" err="1"/>
              <a:t>Nexys</a:t>
            </a:r>
            <a:r>
              <a:rPr lang="en-US" dirty="0"/>
              <a:t> 4 relies only on hardware, making it less flexible.</a:t>
            </a:r>
          </a:p>
          <a:p>
            <a:pPr marL="285750" indent="-285750" algn="just">
              <a:buFont typeface="Wingdings" panose="05000000000000000000" pitchFamily="2" charset="2"/>
              <a:buChar char="q"/>
            </a:pPr>
            <a:r>
              <a:rPr lang="en-US" dirty="0"/>
              <a:t>The </a:t>
            </a:r>
            <a:r>
              <a:rPr lang="en-US" dirty="0" err="1"/>
              <a:t>ZedBoard</a:t>
            </a:r>
            <a:r>
              <a:rPr lang="en-US" dirty="0"/>
              <a:t> combines software and FPGA for efficient processing, whereas </a:t>
            </a:r>
            <a:r>
              <a:rPr lang="en-US" dirty="0" err="1"/>
              <a:t>Nexys</a:t>
            </a:r>
            <a:r>
              <a:rPr lang="en-US" dirty="0"/>
              <a:t> 4 is limited to hardware-only implementations, making development harder. </a:t>
            </a:r>
          </a:p>
          <a:p>
            <a:pPr marL="285750" indent="-285750" algn="just">
              <a:buFont typeface="Wingdings" panose="05000000000000000000" pitchFamily="2" charset="2"/>
              <a:buChar char="q"/>
            </a:pPr>
            <a:r>
              <a:rPr lang="en-US" dirty="0" err="1"/>
              <a:t>ZedBoard</a:t>
            </a:r>
            <a:r>
              <a:rPr lang="en-US" dirty="0"/>
              <a:t> supports tools like Linux and OpenCV, making video and image processing faster and easier compared to </a:t>
            </a:r>
            <a:r>
              <a:rPr lang="en-US" dirty="0" err="1"/>
              <a:t>Nexys</a:t>
            </a:r>
            <a:r>
              <a:rPr lang="en-US" dirty="0"/>
              <a:t> 4.</a:t>
            </a:r>
          </a:p>
          <a:p>
            <a:pPr marL="285750" indent="-285750" algn="just">
              <a:buFont typeface="Wingdings" panose="05000000000000000000" pitchFamily="2" charset="2"/>
              <a:buChar char="q"/>
            </a:pPr>
            <a:r>
              <a:rPr lang="en-US" dirty="0" err="1"/>
              <a:t>ZedBoard’s</a:t>
            </a:r>
            <a:r>
              <a:rPr lang="en-US" dirty="0"/>
              <a:t> architecture handles high-resolution images and real-time video better, while </a:t>
            </a:r>
            <a:r>
              <a:rPr lang="en-US" dirty="0" err="1"/>
              <a:t>Nexys</a:t>
            </a:r>
            <a:r>
              <a:rPr lang="en-US" dirty="0"/>
              <a:t> 4 may struggle with resource-intensive tasks.</a:t>
            </a:r>
          </a:p>
          <a:p>
            <a:pPr algn="just"/>
            <a:endParaRPr lang="en-US" dirty="0"/>
          </a:p>
          <a:p>
            <a:pPr algn="just"/>
            <a:r>
              <a:rPr lang="en-US" b="1" dirty="0" err="1">
                <a:solidFill>
                  <a:srgbClr val="7030A0"/>
                </a:solidFill>
              </a:rPr>
              <a:t>ZedBoard</a:t>
            </a:r>
            <a:r>
              <a:rPr lang="en-US" b="1" dirty="0">
                <a:solidFill>
                  <a:srgbClr val="7030A0"/>
                </a:solidFill>
              </a:rPr>
              <a:t> Display Interfaces:</a:t>
            </a:r>
          </a:p>
          <a:p>
            <a:pPr algn="just"/>
            <a:endParaRPr lang="en-US" b="1" dirty="0"/>
          </a:p>
          <a:p>
            <a:pPr algn="just"/>
            <a:r>
              <a:rPr lang="en-US" b="1" dirty="0"/>
              <a:t>VGA Controller:</a:t>
            </a:r>
          </a:p>
          <a:p>
            <a:pPr marL="285750" indent="-285750" algn="just">
              <a:buFont typeface="Wingdings" panose="05000000000000000000" pitchFamily="2" charset="2"/>
              <a:buChar char="§"/>
            </a:pPr>
            <a:r>
              <a:rPr lang="en-US" dirty="0"/>
              <a:t>A </a:t>
            </a:r>
            <a:r>
              <a:rPr lang="en-US" b="1" dirty="0"/>
              <a:t>VGA (Video Graphics Array) Controller</a:t>
            </a:r>
            <a:r>
              <a:rPr lang="en-US" dirty="0"/>
              <a:t> is a component that generates the necessary timing and signals to interface with a VGA display.</a:t>
            </a:r>
          </a:p>
          <a:p>
            <a:pPr marL="285750" indent="-285750" algn="just">
              <a:buFont typeface="Wingdings" panose="05000000000000000000" pitchFamily="2" charset="2"/>
              <a:buChar char="§"/>
            </a:pPr>
            <a:r>
              <a:rPr lang="en-US" dirty="0"/>
              <a:t>It creates synchronization signals (horizontal sync and vertical sync) and manages the pixel data for rendering images on a VGA monitor.</a:t>
            </a:r>
          </a:p>
          <a:p>
            <a:pPr algn="just"/>
            <a:r>
              <a:rPr lang="en-US" b="1" dirty="0"/>
              <a:t>HDMI:</a:t>
            </a:r>
          </a:p>
          <a:p>
            <a:pPr marL="285750" indent="-285750" algn="just">
              <a:buFont typeface="Wingdings" panose="05000000000000000000" pitchFamily="2" charset="2"/>
              <a:buChar char="§"/>
            </a:pPr>
            <a:r>
              <a:rPr lang="en-US" b="1" dirty="0"/>
              <a:t>HDMI (High-Definition Multimedia Interface) </a:t>
            </a:r>
            <a:r>
              <a:rPr lang="en-US" dirty="0"/>
              <a:t>is a digital connection used to transmit high-quality video and audio signals between devices, like TVs, monitors, and laptops.</a:t>
            </a:r>
            <a:endParaRPr lang="en-US" b="1" dirty="0"/>
          </a:p>
          <a:p>
            <a:pPr marL="285750" indent="-285750" algn="just">
              <a:buFont typeface="Wingdings" panose="05000000000000000000" pitchFamily="2" charset="2"/>
              <a:buChar char="§"/>
            </a:pPr>
            <a:endParaRPr lang="en-US" dirty="0"/>
          </a:p>
          <a:p>
            <a:pPr algn="just"/>
            <a:endParaRPr lang="en-US" b="1" dirty="0"/>
          </a:p>
          <a:p>
            <a:pPr algn="just"/>
            <a:endParaRPr lang="en-US" dirty="0"/>
          </a:p>
          <a:p>
            <a:pPr algn="just"/>
            <a:endParaRPr lang="en-IN" dirty="0"/>
          </a:p>
        </p:txBody>
      </p:sp>
      <p:pic>
        <p:nvPicPr>
          <p:cNvPr id="6" name="Picture 5">
            <a:extLst>
              <a:ext uri="{FF2B5EF4-FFF2-40B4-BE49-F238E27FC236}">
                <a16:creationId xmlns:a16="http://schemas.microsoft.com/office/drawing/2014/main" id="{EFD1A710-8AB3-AF5B-A182-256A09E5209A}"/>
              </a:ext>
            </a:extLst>
          </p:cNvPr>
          <p:cNvPicPr>
            <a:picLocks noChangeAspect="1"/>
          </p:cNvPicPr>
          <p:nvPr/>
        </p:nvPicPr>
        <p:blipFill>
          <a:blip r:embed="rId2"/>
          <a:srcRect l="3332" t="9626" r="169"/>
          <a:stretch/>
        </p:blipFill>
        <p:spPr>
          <a:xfrm>
            <a:off x="7623109" y="1355740"/>
            <a:ext cx="4180115" cy="3051111"/>
          </a:xfrm>
          <a:prstGeom prst="rect">
            <a:avLst/>
          </a:prstGeom>
        </p:spPr>
      </p:pic>
      <p:sp>
        <p:nvSpPr>
          <p:cNvPr id="8" name="TextBox 7">
            <a:extLst>
              <a:ext uri="{FF2B5EF4-FFF2-40B4-BE49-F238E27FC236}">
                <a16:creationId xmlns:a16="http://schemas.microsoft.com/office/drawing/2014/main" id="{B5C5872E-7E61-17C2-39BA-00198DE317FD}"/>
              </a:ext>
            </a:extLst>
          </p:cNvPr>
          <p:cNvSpPr txBox="1"/>
          <p:nvPr/>
        </p:nvSpPr>
        <p:spPr>
          <a:xfrm>
            <a:off x="8535178" y="4546811"/>
            <a:ext cx="6097554" cy="307777"/>
          </a:xfrm>
          <a:prstGeom prst="rect">
            <a:avLst/>
          </a:prstGeom>
          <a:noFill/>
        </p:spPr>
        <p:txBody>
          <a:bodyPr wrap="square">
            <a:spAutoFit/>
          </a:bodyPr>
          <a:lstStyle/>
          <a:p>
            <a:r>
              <a:rPr lang="en-US" dirty="0"/>
              <a:t>Fig-ZYNQ 7000 SOC Board</a:t>
            </a:r>
            <a:endParaRPr lang="en-IN" dirty="0"/>
          </a:p>
        </p:txBody>
      </p:sp>
    </p:spTree>
    <p:extLst>
      <p:ext uri="{BB962C8B-B14F-4D97-AF65-F5344CB8AC3E}">
        <p14:creationId xmlns:p14="http://schemas.microsoft.com/office/powerpoint/2010/main" val="80853467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2756</TotalTime>
  <Words>2365</Words>
  <Application>Microsoft Office PowerPoint</Application>
  <PresentationFormat>Widescreen</PresentationFormat>
  <Paragraphs>340</Paragraphs>
  <Slides>19</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19</vt:i4>
      </vt:variant>
    </vt:vector>
  </HeadingPairs>
  <TitlesOfParts>
    <vt:vector size="31" baseType="lpstr">
      <vt:lpstr>Times New Roman</vt:lpstr>
      <vt:lpstr>Wingdings</vt:lpstr>
      <vt:lpstr>Montserrat</vt:lpstr>
      <vt:lpstr>Poppins SemiBold</vt:lpstr>
      <vt:lpstr>Open Sans</vt:lpstr>
      <vt:lpstr>Verdana</vt:lpstr>
      <vt:lpstr>Arial</vt:lpstr>
      <vt:lpstr>Calibri</vt:lpstr>
      <vt:lpstr>Plus Jakarta Sans</vt:lpstr>
      <vt:lpstr>Montserrat Medium</vt:lpstr>
      <vt:lpstr>Aharoni</vt:lpstr>
      <vt:lpstr>Office Theme</vt:lpstr>
      <vt:lpstr>PowerPoint Presentation</vt:lpstr>
      <vt:lpstr>PowerPoint Presentation</vt:lpstr>
      <vt:lpstr>PowerPoint Presentation</vt:lpstr>
      <vt:lpstr>Milestones</vt:lpstr>
      <vt:lpstr>PowerPoint Presentation</vt:lpstr>
      <vt:lpstr>PowerPoint Presentation</vt:lpstr>
      <vt:lpstr>PowerPoint Presentation</vt:lpstr>
      <vt:lpstr>PowerPoint Presentation</vt:lpstr>
      <vt:lpstr>ZedBoard vs Nexys 4: Performance and Display Interface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GITAM</dc:creator>
  <cp:lastModifiedBy>Sai Lohitha</cp:lastModifiedBy>
  <cp:revision>32</cp:revision>
  <dcterms:created xsi:type="dcterms:W3CDTF">2022-05-23T07:15:42Z</dcterms:created>
  <dcterms:modified xsi:type="dcterms:W3CDTF">2025-01-07T12:47:51Z</dcterms:modified>
</cp:coreProperties>
</file>